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3"/>
    <p:sldId id="257" r:id="rId4"/>
    <p:sldId id="258" r:id="rId5"/>
    <p:sldId id="259" r:id="rId6"/>
    <p:sldId id="269" r:id="rId7"/>
    <p:sldId id="270" r:id="rId8"/>
    <p:sldId id="261" r:id="rId9"/>
    <p:sldId id="271" r:id="rId10"/>
    <p:sldId id="272" r:id="rId11"/>
    <p:sldId id="273" r:id="rId12"/>
    <p:sldId id="274" r:id="rId13"/>
    <p:sldId id="275" r:id="rId14"/>
    <p:sldId id="276" r:id="rId15"/>
    <p:sldId id="277" r:id="rId16"/>
    <p:sldId id="278" r:id="rId17"/>
    <p:sldId id="280" r:id="rId18"/>
    <p:sldId id="281" r:id="rId19"/>
    <p:sldId id="282" r:id="rId20"/>
    <p:sldId id="283" r:id="rId21"/>
    <p:sldId id="284" r:id="rId22"/>
    <p:sldId id="287" r:id="rId23"/>
    <p:sldId id="288" r:id="rId24"/>
    <p:sldId id="285" r:id="rId25"/>
    <p:sldId id="289" r:id="rId26"/>
    <p:sldId id="286" r:id="rId27"/>
    <p:sldId id="290" r:id="rId28"/>
    <p:sldId id="291" r:id="rId29"/>
    <p:sldId id="292" r:id="rId30"/>
    <p:sldId id="262" r:id="rId31"/>
    <p:sldId id="293" r:id="rId32"/>
    <p:sldId id="294" r:id="rId33"/>
    <p:sldId id="295" r:id="rId34"/>
    <p:sldId id="306" r:id="rId35"/>
    <p:sldId id="307" r:id="rId36"/>
    <p:sldId id="308" r:id="rId37"/>
    <p:sldId id="309" r:id="rId38"/>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30" r:id="rId53"/>
    <p:sldId id="331" r:id="rId54"/>
    <p:sldId id="332" r:id="rId55"/>
    <p:sldId id="333" r:id="rId56"/>
    <p:sldId id="260" r:id="rId57"/>
    <p:sldId id="334" r:id="rId58"/>
    <p:sldId id="335"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095"/>
    <a:srgbClr val="F5F5F5"/>
    <a:srgbClr val="5FCACB"/>
    <a:srgbClr val="F5841C"/>
    <a:srgbClr val="A0BF0D"/>
    <a:srgbClr val="FDB900"/>
    <a:srgbClr val="826C4A"/>
    <a:srgbClr val="D16809"/>
    <a:srgbClr val="5C6D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15" autoAdjust="0"/>
  </p:normalViewPr>
  <p:slideViewPr>
    <p:cSldViewPr snapToGrid="0" showGuides="1">
      <p:cViewPr>
        <p:scale>
          <a:sx n="66" d="100"/>
          <a:sy n="66" d="100"/>
        </p:scale>
        <p:origin x="-72" y="-1224"/>
      </p:cViewPr>
      <p:guideLst>
        <p:guide orient="horz" pos="2057"/>
        <p:guide pos="3788"/>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8F7CC-60FB-4936-9A56-39E3685C99F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96779-5C69-4470-A812-C1080AE444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E85EC3B-A70C-4DDB-BCFE-B568713592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C7152E-7846-41F9-A07C-FCC2BB1315E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rgbClr val="F5F5F5"/>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EC3B-A70C-4DDB-BCFE-B5687135923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7152E-7846-41F9-A07C-FCC2BB1315E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53.xml"/><Relationship Id="rId2" Type="http://schemas.openxmlformats.org/officeDocument/2006/relationships/slide" Target="slide6.xml"/><Relationship Id="rId1" Type="http://schemas.openxmlformats.org/officeDocument/2006/relationships/slide" Target="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image" Target="../media/image9.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8629" y="-82089"/>
            <a:ext cx="11471638" cy="4511524"/>
            <a:chOff x="-38101" y="-105446"/>
            <a:chExt cx="12230101" cy="5039241"/>
          </a:xfrm>
        </p:grpSpPr>
        <p:sp>
          <p:nvSpPr>
            <p:cNvPr id="9" name="Freeform 6"/>
            <p:cNvSpPr/>
            <p:nvPr/>
          </p:nvSpPr>
          <p:spPr bwMode="auto">
            <a:xfrm>
              <a:off x="376237" y="2912907"/>
              <a:ext cx="1241425" cy="1716088"/>
            </a:xfrm>
            <a:custGeom>
              <a:avLst/>
              <a:gdLst>
                <a:gd name="T0" fmla="*/ 284 w 782"/>
                <a:gd name="T1" fmla="*/ 1081 h 1081"/>
                <a:gd name="T2" fmla="*/ 782 w 782"/>
                <a:gd name="T3" fmla="*/ 0 h 1081"/>
                <a:gd name="T4" fmla="*/ 0 w 782"/>
                <a:gd name="T5" fmla="*/ 288 h 1081"/>
                <a:gd name="T6" fmla="*/ 284 w 782"/>
                <a:gd name="T7" fmla="*/ 1081 h 1081"/>
              </a:gdLst>
              <a:ahLst/>
              <a:cxnLst>
                <a:cxn ang="0">
                  <a:pos x="T0" y="T1"/>
                </a:cxn>
                <a:cxn ang="0">
                  <a:pos x="T2" y="T3"/>
                </a:cxn>
                <a:cxn ang="0">
                  <a:pos x="T4" y="T5"/>
                </a:cxn>
                <a:cxn ang="0">
                  <a:pos x="T6" y="T7"/>
                </a:cxn>
              </a:cxnLst>
              <a:rect l="0" t="0" r="r" b="b"/>
              <a:pathLst>
                <a:path w="782" h="1081">
                  <a:moveTo>
                    <a:pt x="284" y="1081"/>
                  </a:moveTo>
                  <a:lnTo>
                    <a:pt x="782" y="0"/>
                  </a:lnTo>
                  <a:lnTo>
                    <a:pt x="0" y="288"/>
                  </a:lnTo>
                  <a:lnTo>
                    <a:pt x="284" y="1081"/>
                  </a:lnTo>
                  <a:close/>
                </a:path>
              </a:pathLst>
            </a:custGeom>
            <a:solidFill>
              <a:srgbClr val="F584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38101" y="4209895"/>
              <a:ext cx="865188" cy="723900"/>
            </a:xfrm>
            <a:custGeom>
              <a:avLst/>
              <a:gdLst>
                <a:gd name="T0" fmla="*/ 0 w 545"/>
                <a:gd name="T1" fmla="*/ 0 h 456"/>
                <a:gd name="T2" fmla="*/ 0 w 545"/>
                <a:gd name="T3" fmla="*/ 456 h 456"/>
                <a:gd name="T4" fmla="*/ 545 w 545"/>
                <a:gd name="T5" fmla="*/ 264 h 456"/>
                <a:gd name="T6" fmla="*/ 545 w 545"/>
                <a:gd name="T7" fmla="*/ 264 h 456"/>
                <a:gd name="T8" fmla="*/ 545 w 545"/>
                <a:gd name="T9" fmla="*/ 264 h 456"/>
                <a:gd name="T10" fmla="*/ 0 w 545"/>
                <a:gd name="T11" fmla="*/ 0 h 456"/>
              </a:gdLst>
              <a:ahLst/>
              <a:cxnLst>
                <a:cxn ang="0">
                  <a:pos x="T0" y="T1"/>
                </a:cxn>
                <a:cxn ang="0">
                  <a:pos x="T2" y="T3"/>
                </a:cxn>
                <a:cxn ang="0">
                  <a:pos x="T4" y="T5"/>
                </a:cxn>
                <a:cxn ang="0">
                  <a:pos x="T6" y="T7"/>
                </a:cxn>
                <a:cxn ang="0">
                  <a:pos x="T8" y="T9"/>
                </a:cxn>
                <a:cxn ang="0">
                  <a:pos x="T10" y="T11"/>
                </a:cxn>
              </a:cxnLst>
              <a:rect l="0" t="0" r="r" b="b"/>
              <a:pathLst>
                <a:path w="545" h="456">
                  <a:moveTo>
                    <a:pt x="0" y="0"/>
                  </a:moveTo>
                  <a:lnTo>
                    <a:pt x="0" y="456"/>
                  </a:lnTo>
                  <a:lnTo>
                    <a:pt x="545" y="264"/>
                  </a:lnTo>
                  <a:lnTo>
                    <a:pt x="545" y="264"/>
                  </a:lnTo>
                  <a:lnTo>
                    <a:pt x="545" y="264"/>
                  </a:lnTo>
                  <a:lnTo>
                    <a:pt x="0" y="0"/>
                  </a:lnTo>
                  <a:close/>
                </a:path>
              </a:pathLst>
            </a:custGeom>
            <a:solidFill>
              <a:srgbClr val="F584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1617662" y="2912907"/>
              <a:ext cx="1693863" cy="1258888"/>
            </a:xfrm>
            <a:custGeom>
              <a:avLst/>
              <a:gdLst>
                <a:gd name="T0" fmla="*/ 0 w 1067"/>
                <a:gd name="T1" fmla="*/ 0 h 793"/>
                <a:gd name="T2" fmla="*/ 285 w 1067"/>
                <a:gd name="T3" fmla="*/ 793 h 793"/>
                <a:gd name="T4" fmla="*/ 1067 w 1067"/>
                <a:gd name="T5" fmla="*/ 505 h 793"/>
                <a:gd name="T6" fmla="*/ 0 w 1067"/>
                <a:gd name="T7" fmla="*/ 0 h 793"/>
              </a:gdLst>
              <a:ahLst/>
              <a:cxnLst>
                <a:cxn ang="0">
                  <a:pos x="T0" y="T1"/>
                </a:cxn>
                <a:cxn ang="0">
                  <a:pos x="T2" y="T3"/>
                </a:cxn>
                <a:cxn ang="0">
                  <a:pos x="T4" y="T5"/>
                </a:cxn>
                <a:cxn ang="0">
                  <a:pos x="T6" y="T7"/>
                </a:cxn>
              </a:cxnLst>
              <a:rect l="0" t="0" r="r" b="b"/>
              <a:pathLst>
                <a:path w="1067" h="793">
                  <a:moveTo>
                    <a:pt x="0" y="0"/>
                  </a:moveTo>
                  <a:lnTo>
                    <a:pt x="285" y="793"/>
                  </a:lnTo>
                  <a:lnTo>
                    <a:pt x="1067" y="505"/>
                  </a:lnTo>
                  <a:lnTo>
                    <a:pt x="0" y="0"/>
                  </a:lnTo>
                  <a:close/>
                </a:path>
              </a:pathLst>
            </a:custGeom>
            <a:solidFill>
              <a:srgbClr val="F584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38101" y="2225520"/>
              <a:ext cx="414338" cy="1296988"/>
            </a:xfrm>
            <a:custGeom>
              <a:avLst/>
              <a:gdLst>
                <a:gd name="T0" fmla="*/ 0 w 261"/>
                <a:gd name="T1" fmla="*/ 817 h 817"/>
                <a:gd name="T2" fmla="*/ 261 w 261"/>
                <a:gd name="T3" fmla="*/ 721 h 817"/>
                <a:gd name="T4" fmla="*/ 0 w 261"/>
                <a:gd name="T5" fmla="*/ 0 h 817"/>
                <a:gd name="T6" fmla="*/ 0 w 261"/>
                <a:gd name="T7" fmla="*/ 817 h 817"/>
              </a:gdLst>
              <a:ahLst/>
              <a:cxnLst>
                <a:cxn ang="0">
                  <a:pos x="T0" y="T1"/>
                </a:cxn>
                <a:cxn ang="0">
                  <a:pos x="T2" y="T3"/>
                </a:cxn>
                <a:cxn ang="0">
                  <a:pos x="T4" y="T5"/>
                </a:cxn>
                <a:cxn ang="0">
                  <a:pos x="T6" y="T7"/>
                </a:cxn>
              </a:cxnLst>
              <a:rect l="0" t="0" r="r" b="b"/>
              <a:pathLst>
                <a:path w="261" h="817">
                  <a:moveTo>
                    <a:pt x="0" y="817"/>
                  </a:moveTo>
                  <a:lnTo>
                    <a:pt x="261" y="721"/>
                  </a:lnTo>
                  <a:lnTo>
                    <a:pt x="0" y="0"/>
                  </a:lnTo>
                  <a:lnTo>
                    <a:pt x="0" y="817"/>
                  </a:lnTo>
                  <a:close/>
                </a:path>
              </a:pathLst>
            </a:custGeom>
            <a:solidFill>
              <a:srgbClr val="F584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714374" y="14132"/>
              <a:ext cx="1693863" cy="1220788"/>
            </a:xfrm>
            <a:custGeom>
              <a:avLst/>
              <a:gdLst>
                <a:gd name="T0" fmla="*/ 711 w 1067"/>
                <a:gd name="T1" fmla="*/ 0 h 769"/>
                <a:gd name="T2" fmla="*/ 0 w 1067"/>
                <a:gd name="T3" fmla="*/ 264 h 769"/>
                <a:gd name="T4" fmla="*/ 0 w 1067"/>
                <a:gd name="T5" fmla="*/ 264 h 769"/>
                <a:gd name="T6" fmla="*/ 0 w 1067"/>
                <a:gd name="T7" fmla="*/ 264 h 769"/>
                <a:gd name="T8" fmla="*/ 1067 w 1067"/>
                <a:gd name="T9" fmla="*/ 769 h 769"/>
                <a:gd name="T10" fmla="*/ 783 w 1067"/>
                <a:gd name="T11" fmla="*/ 0 h 769"/>
                <a:gd name="T12" fmla="*/ 711 w 1067"/>
                <a:gd name="T13" fmla="*/ 0 h 769"/>
              </a:gdLst>
              <a:ahLst/>
              <a:cxnLst>
                <a:cxn ang="0">
                  <a:pos x="T0" y="T1"/>
                </a:cxn>
                <a:cxn ang="0">
                  <a:pos x="T2" y="T3"/>
                </a:cxn>
                <a:cxn ang="0">
                  <a:pos x="T4" y="T5"/>
                </a:cxn>
                <a:cxn ang="0">
                  <a:pos x="T6" y="T7"/>
                </a:cxn>
                <a:cxn ang="0">
                  <a:pos x="T8" y="T9"/>
                </a:cxn>
                <a:cxn ang="0">
                  <a:pos x="T10" y="T11"/>
                </a:cxn>
                <a:cxn ang="0">
                  <a:pos x="T12" y="T13"/>
                </a:cxn>
              </a:cxnLst>
              <a:rect l="0" t="0" r="r" b="b"/>
              <a:pathLst>
                <a:path w="1067" h="769">
                  <a:moveTo>
                    <a:pt x="711" y="0"/>
                  </a:moveTo>
                  <a:lnTo>
                    <a:pt x="0" y="264"/>
                  </a:lnTo>
                  <a:lnTo>
                    <a:pt x="0" y="264"/>
                  </a:lnTo>
                  <a:lnTo>
                    <a:pt x="0" y="264"/>
                  </a:lnTo>
                  <a:lnTo>
                    <a:pt x="1067" y="769"/>
                  </a:lnTo>
                  <a:lnTo>
                    <a:pt x="783" y="0"/>
                  </a:lnTo>
                  <a:lnTo>
                    <a:pt x="711"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38101" y="433232"/>
              <a:ext cx="1204913" cy="1677988"/>
            </a:xfrm>
            <a:custGeom>
              <a:avLst/>
              <a:gdLst>
                <a:gd name="T0" fmla="*/ 0 w 759"/>
                <a:gd name="T1" fmla="*/ 1009 h 1057"/>
                <a:gd name="T2" fmla="*/ 0 w 759"/>
                <a:gd name="T3" fmla="*/ 1057 h 1057"/>
                <a:gd name="T4" fmla="*/ 759 w 759"/>
                <a:gd name="T5" fmla="*/ 769 h 1057"/>
                <a:gd name="T6" fmla="*/ 474 w 759"/>
                <a:gd name="T7" fmla="*/ 0 h 1057"/>
                <a:gd name="T8" fmla="*/ 0 w 759"/>
                <a:gd name="T9" fmla="*/ 1009 h 1057"/>
              </a:gdLst>
              <a:ahLst/>
              <a:cxnLst>
                <a:cxn ang="0">
                  <a:pos x="T0" y="T1"/>
                </a:cxn>
                <a:cxn ang="0">
                  <a:pos x="T2" y="T3"/>
                </a:cxn>
                <a:cxn ang="0">
                  <a:pos x="T4" y="T5"/>
                </a:cxn>
                <a:cxn ang="0">
                  <a:pos x="T6" y="T7"/>
                </a:cxn>
                <a:cxn ang="0">
                  <a:pos x="T8" y="T9"/>
                </a:cxn>
              </a:cxnLst>
              <a:rect l="0" t="0" r="r" b="b"/>
              <a:pathLst>
                <a:path w="759" h="1057">
                  <a:moveTo>
                    <a:pt x="0" y="1009"/>
                  </a:moveTo>
                  <a:lnTo>
                    <a:pt x="0" y="1057"/>
                  </a:lnTo>
                  <a:lnTo>
                    <a:pt x="759" y="769"/>
                  </a:lnTo>
                  <a:lnTo>
                    <a:pt x="474" y="0"/>
                  </a:lnTo>
                  <a:lnTo>
                    <a:pt x="0" y="1009"/>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1617662" y="2455707"/>
              <a:ext cx="1693863" cy="1258888"/>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1166812" y="1234920"/>
              <a:ext cx="1241425" cy="1677988"/>
            </a:xfrm>
            <a:custGeom>
              <a:avLst/>
              <a:gdLst>
                <a:gd name="T0" fmla="*/ 0 w 782"/>
                <a:gd name="T1" fmla="*/ 264 h 1057"/>
                <a:gd name="T2" fmla="*/ 284 w 782"/>
                <a:gd name="T3" fmla="*/ 1057 h 1057"/>
                <a:gd name="T4" fmla="*/ 782 w 782"/>
                <a:gd name="T5" fmla="*/ 0 h 1057"/>
                <a:gd name="T6" fmla="*/ 0 w 782"/>
                <a:gd name="T7" fmla="*/ 264 h 1057"/>
              </a:gdLst>
              <a:ahLst/>
              <a:cxnLst>
                <a:cxn ang="0">
                  <a:pos x="T0" y="T1"/>
                </a:cxn>
                <a:cxn ang="0">
                  <a:pos x="T2" y="T3"/>
                </a:cxn>
                <a:cxn ang="0">
                  <a:pos x="T4" y="T5"/>
                </a:cxn>
                <a:cxn ang="0">
                  <a:pos x="T6" y="T7"/>
                </a:cxn>
              </a:cxnLst>
              <a:rect l="0" t="0" r="r" b="b"/>
              <a:pathLst>
                <a:path w="782" h="1057">
                  <a:moveTo>
                    <a:pt x="0" y="264"/>
                  </a:moveTo>
                  <a:lnTo>
                    <a:pt x="284" y="1057"/>
                  </a:lnTo>
                  <a:lnTo>
                    <a:pt x="782" y="0"/>
                  </a:lnTo>
                  <a:lnTo>
                    <a:pt x="0" y="264"/>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4102099" y="1539720"/>
              <a:ext cx="1203325" cy="171608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2859087" y="776132"/>
              <a:ext cx="1243013" cy="1679575"/>
            </a:xfrm>
            <a:custGeom>
              <a:avLst/>
              <a:gdLst>
                <a:gd name="T0" fmla="*/ 498 w 783"/>
                <a:gd name="T1" fmla="*/ 0 h 1058"/>
                <a:gd name="T2" fmla="*/ 0 w 783"/>
                <a:gd name="T3" fmla="*/ 1058 h 1058"/>
                <a:gd name="T4" fmla="*/ 783 w 783"/>
                <a:gd name="T5" fmla="*/ 769 h 1058"/>
                <a:gd name="T6" fmla="*/ 498 w 783"/>
                <a:gd name="T7" fmla="*/ 0 h 1058"/>
              </a:gdLst>
              <a:ahLst/>
              <a:cxnLst>
                <a:cxn ang="0">
                  <a:pos x="T0" y="T1"/>
                </a:cxn>
                <a:cxn ang="0">
                  <a:pos x="T2" y="T3"/>
                </a:cxn>
                <a:cxn ang="0">
                  <a:pos x="T4" y="T5"/>
                </a:cxn>
                <a:cxn ang="0">
                  <a:pos x="T6" y="T7"/>
                </a:cxn>
              </a:cxnLst>
              <a:rect l="0" t="0" r="r" b="b"/>
              <a:pathLst>
                <a:path w="783" h="1058">
                  <a:moveTo>
                    <a:pt x="498" y="0"/>
                  </a:moveTo>
                  <a:lnTo>
                    <a:pt x="0" y="1058"/>
                  </a:lnTo>
                  <a:lnTo>
                    <a:pt x="783" y="769"/>
                  </a:lnTo>
                  <a:lnTo>
                    <a:pt x="498" y="0"/>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1957387" y="14132"/>
              <a:ext cx="1692275" cy="1220788"/>
            </a:xfrm>
            <a:custGeom>
              <a:avLst/>
              <a:gdLst>
                <a:gd name="T0" fmla="*/ 0 w 1066"/>
                <a:gd name="T1" fmla="*/ 0 h 769"/>
                <a:gd name="T2" fmla="*/ 284 w 1066"/>
                <a:gd name="T3" fmla="*/ 769 h 769"/>
                <a:gd name="T4" fmla="*/ 1066 w 1066"/>
                <a:gd name="T5" fmla="*/ 480 h 769"/>
                <a:gd name="T6" fmla="*/ 47 w 1066"/>
                <a:gd name="T7" fmla="*/ 0 h 769"/>
                <a:gd name="T8" fmla="*/ 0 w 1066"/>
                <a:gd name="T9" fmla="*/ 0 h 769"/>
              </a:gdLst>
              <a:ahLst/>
              <a:cxnLst>
                <a:cxn ang="0">
                  <a:pos x="T0" y="T1"/>
                </a:cxn>
                <a:cxn ang="0">
                  <a:pos x="T2" y="T3"/>
                </a:cxn>
                <a:cxn ang="0">
                  <a:pos x="T4" y="T5"/>
                </a:cxn>
                <a:cxn ang="0">
                  <a:pos x="T6" y="T7"/>
                </a:cxn>
                <a:cxn ang="0">
                  <a:pos x="T8" y="T9"/>
                </a:cxn>
              </a:cxnLst>
              <a:rect l="0" t="0" r="r" b="b"/>
              <a:pathLst>
                <a:path w="1066" h="769">
                  <a:moveTo>
                    <a:pt x="0" y="0"/>
                  </a:moveTo>
                  <a:lnTo>
                    <a:pt x="284" y="769"/>
                  </a:lnTo>
                  <a:lnTo>
                    <a:pt x="1066" y="480"/>
                  </a:lnTo>
                  <a:lnTo>
                    <a:pt x="47" y="0"/>
                  </a:lnTo>
                  <a:lnTo>
                    <a:pt x="0" y="0"/>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2859087" y="2455707"/>
              <a:ext cx="1693863" cy="1258888"/>
            </a:xfrm>
            <a:custGeom>
              <a:avLst/>
              <a:gdLst>
                <a:gd name="T0" fmla="*/ 285 w 1067"/>
                <a:gd name="T1" fmla="*/ 793 h 793"/>
                <a:gd name="T2" fmla="*/ 1067 w 1067"/>
                <a:gd name="T3" fmla="*/ 504 h 793"/>
                <a:gd name="T4" fmla="*/ 0 w 1067"/>
                <a:gd name="T5" fmla="*/ 0 h 793"/>
                <a:gd name="T6" fmla="*/ 285 w 1067"/>
                <a:gd name="T7" fmla="*/ 793 h 793"/>
              </a:gdLst>
              <a:ahLst/>
              <a:cxnLst>
                <a:cxn ang="0">
                  <a:pos x="T0" y="T1"/>
                </a:cxn>
                <a:cxn ang="0">
                  <a:pos x="T2" y="T3"/>
                </a:cxn>
                <a:cxn ang="0">
                  <a:pos x="T4" y="T5"/>
                </a:cxn>
                <a:cxn ang="0">
                  <a:pos x="T6" y="T7"/>
                </a:cxn>
              </a:cxnLst>
              <a:rect l="0" t="0" r="r" b="b"/>
              <a:pathLst>
                <a:path w="1067" h="793">
                  <a:moveTo>
                    <a:pt x="285" y="793"/>
                  </a:moveTo>
                  <a:lnTo>
                    <a:pt x="1067" y="504"/>
                  </a:lnTo>
                  <a:lnTo>
                    <a:pt x="0" y="0"/>
                  </a:lnTo>
                  <a:lnTo>
                    <a:pt x="285" y="793"/>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2031999" y="14132"/>
              <a:ext cx="1617663" cy="762000"/>
            </a:xfrm>
            <a:custGeom>
              <a:avLst/>
              <a:gdLst>
                <a:gd name="T0" fmla="*/ 0 w 1019"/>
                <a:gd name="T1" fmla="*/ 0 h 480"/>
                <a:gd name="T2" fmla="*/ 1019 w 1019"/>
                <a:gd name="T3" fmla="*/ 480 h 480"/>
                <a:gd name="T4" fmla="*/ 853 w 1019"/>
                <a:gd name="T5" fmla="*/ 0 h 480"/>
                <a:gd name="T6" fmla="*/ 0 w 1019"/>
                <a:gd name="T7" fmla="*/ 0 h 480"/>
              </a:gdLst>
              <a:ahLst/>
              <a:cxnLst>
                <a:cxn ang="0">
                  <a:pos x="T0" y="T1"/>
                </a:cxn>
                <a:cxn ang="0">
                  <a:pos x="T2" y="T3"/>
                </a:cxn>
                <a:cxn ang="0">
                  <a:pos x="T4" y="T5"/>
                </a:cxn>
                <a:cxn ang="0">
                  <a:pos x="T6" y="T7"/>
                </a:cxn>
              </a:cxnLst>
              <a:rect l="0" t="0" r="r" b="b"/>
              <a:pathLst>
                <a:path w="1019" h="480">
                  <a:moveTo>
                    <a:pt x="0" y="0"/>
                  </a:moveTo>
                  <a:lnTo>
                    <a:pt x="1019" y="480"/>
                  </a:lnTo>
                  <a:lnTo>
                    <a:pt x="853" y="0"/>
                  </a:lnTo>
                  <a:lnTo>
                    <a:pt x="0" y="0"/>
                  </a:lnTo>
                  <a:close/>
                </a:path>
              </a:pathLst>
            </a:custGeom>
            <a:solidFill>
              <a:srgbClr val="5FCA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3649662" y="14132"/>
              <a:ext cx="1241425" cy="762000"/>
            </a:xfrm>
            <a:custGeom>
              <a:avLst/>
              <a:gdLst>
                <a:gd name="T0" fmla="*/ 214 w 782"/>
                <a:gd name="T1" fmla="*/ 0 h 480"/>
                <a:gd name="T2" fmla="*/ 0 w 782"/>
                <a:gd name="T3" fmla="*/ 480 h 480"/>
                <a:gd name="T4" fmla="*/ 782 w 782"/>
                <a:gd name="T5" fmla="*/ 192 h 480"/>
                <a:gd name="T6" fmla="*/ 711 w 782"/>
                <a:gd name="T7" fmla="*/ 0 h 480"/>
                <a:gd name="T8" fmla="*/ 214 w 782"/>
                <a:gd name="T9" fmla="*/ 0 h 480"/>
              </a:gdLst>
              <a:ahLst/>
              <a:cxnLst>
                <a:cxn ang="0">
                  <a:pos x="T0" y="T1"/>
                </a:cxn>
                <a:cxn ang="0">
                  <a:pos x="T2" y="T3"/>
                </a:cxn>
                <a:cxn ang="0">
                  <a:pos x="T4" y="T5"/>
                </a:cxn>
                <a:cxn ang="0">
                  <a:pos x="T6" y="T7"/>
                </a:cxn>
                <a:cxn ang="0">
                  <a:pos x="T8" y="T9"/>
                </a:cxn>
              </a:cxnLst>
              <a:rect l="0" t="0" r="r" b="b"/>
              <a:pathLst>
                <a:path w="782" h="480">
                  <a:moveTo>
                    <a:pt x="214" y="0"/>
                  </a:moveTo>
                  <a:lnTo>
                    <a:pt x="0" y="480"/>
                  </a:lnTo>
                  <a:lnTo>
                    <a:pt x="782" y="192"/>
                  </a:lnTo>
                  <a:lnTo>
                    <a:pt x="711" y="0"/>
                  </a:lnTo>
                  <a:lnTo>
                    <a:pt x="214" y="0"/>
                  </a:lnTo>
                  <a:close/>
                </a:path>
              </a:pathLst>
            </a:custGeom>
            <a:solidFill>
              <a:srgbClr val="5FCA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4891087" y="14132"/>
              <a:ext cx="1130300" cy="1525588"/>
            </a:xfrm>
            <a:custGeom>
              <a:avLst/>
              <a:gdLst>
                <a:gd name="T0" fmla="*/ 498 w 712"/>
                <a:gd name="T1" fmla="*/ 0 h 961"/>
                <a:gd name="T2" fmla="*/ 0 w 712"/>
                <a:gd name="T3" fmla="*/ 192 h 961"/>
                <a:gd name="T4" fmla="*/ 261 w 712"/>
                <a:gd name="T5" fmla="*/ 961 h 961"/>
                <a:gd name="T6" fmla="*/ 712 w 712"/>
                <a:gd name="T7" fmla="*/ 0 h 961"/>
                <a:gd name="T8" fmla="*/ 498 w 712"/>
                <a:gd name="T9" fmla="*/ 0 h 961"/>
              </a:gdLst>
              <a:ahLst/>
              <a:cxnLst>
                <a:cxn ang="0">
                  <a:pos x="T0" y="T1"/>
                </a:cxn>
                <a:cxn ang="0">
                  <a:pos x="T2" y="T3"/>
                </a:cxn>
                <a:cxn ang="0">
                  <a:pos x="T4" y="T5"/>
                </a:cxn>
                <a:cxn ang="0">
                  <a:pos x="T6" y="T7"/>
                </a:cxn>
                <a:cxn ang="0">
                  <a:pos x="T8" y="T9"/>
                </a:cxn>
              </a:cxnLst>
              <a:rect l="0" t="0" r="r" b="b"/>
              <a:pathLst>
                <a:path w="712" h="961">
                  <a:moveTo>
                    <a:pt x="498" y="0"/>
                  </a:moveTo>
                  <a:lnTo>
                    <a:pt x="0" y="192"/>
                  </a:lnTo>
                  <a:lnTo>
                    <a:pt x="261" y="961"/>
                  </a:lnTo>
                  <a:lnTo>
                    <a:pt x="712" y="0"/>
                  </a:lnTo>
                  <a:lnTo>
                    <a:pt x="498" y="0"/>
                  </a:lnTo>
                  <a:close/>
                </a:path>
              </a:pathLst>
            </a:custGeom>
            <a:solidFill>
              <a:srgbClr val="5FCA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5305424" y="1082520"/>
              <a:ext cx="1693863" cy="1258888"/>
            </a:xfrm>
            <a:custGeom>
              <a:avLst/>
              <a:gdLst>
                <a:gd name="T0" fmla="*/ 0 w 1067"/>
                <a:gd name="T1" fmla="*/ 288 h 793"/>
                <a:gd name="T2" fmla="*/ 1067 w 1067"/>
                <a:gd name="T3" fmla="*/ 793 h 793"/>
                <a:gd name="T4" fmla="*/ 782 w 1067"/>
                <a:gd name="T5" fmla="*/ 0 h 793"/>
                <a:gd name="T6" fmla="*/ 0 w 1067"/>
                <a:gd name="T7" fmla="*/ 288 h 793"/>
              </a:gdLst>
              <a:ahLst/>
              <a:cxnLst>
                <a:cxn ang="0">
                  <a:pos x="T0" y="T1"/>
                </a:cxn>
                <a:cxn ang="0">
                  <a:pos x="T2" y="T3"/>
                </a:cxn>
                <a:cxn ang="0">
                  <a:pos x="T4" y="T5"/>
                </a:cxn>
                <a:cxn ang="0">
                  <a:pos x="T6" y="T7"/>
                </a:cxn>
              </a:cxnLst>
              <a:rect l="0" t="0" r="r" b="b"/>
              <a:pathLst>
                <a:path w="1067" h="793">
                  <a:moveTo>
                    <a:pt x="0" y="288"/>
                  </a:moveTo>
                  <a:lnTo>
                    <a:pt x="1067" y="793"/>
                  </a:lnTo>
                  <a:lnTo>
                    <a:pt x="782" y="0"/>
                  </a:lnTo>
                  <a:lnTo>
                    <a:pt x="0" y="288"/>
                  </a:lnTo>
                  <a:close/>
                </a:path>
              </a:pathLst>
            </a:custGeom>
            <a:solidFill>
              <a:srgbClr val="5FCA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6546849" y="1082520"/>
              <a:ext cx="1693863" cy="1258888"/>
            </a:xfrm>
            <a:custGeom>
              <a:avLst/>
              <a:gdLst>
                <a:gd name="T0" fmla="*/ 285 w 1067"/>
                <a:gd name="T1" fmla="*/ 793 h 793"/>
                <a:gd name="T2" fmla="*/ 1067 w 1067"/>
                <a:gd name="T3" fmla="*/ 504 h 793"/>
                <a:gd name="T4" fmla="*/ 0 w 1067"/>
                <a:gd name="T5" fmla="*/ 0 h 793"/>
                <a:gd name="T6" fmla="*/ 285 w 1067"/>
                <a:gd name="T7" fmla="*/ 793 h 793"/>
              </a:gdLst>
              <a:ahLst/>
              <a:cxnLst>
                <a:cxn ang="0">
                  <a:pos x="T0" y="T1"/>
                </a:cxn>
                <a:cxn ang="0">
                  <a:pos x="T2" y="T3"/>
                </a:cxn>
                <a:cxn ang="0">
                  <a:pos x="T4" y="T5"/>
                </a:cxn>
                <a:cxn ang="0">
                  <a:pos x="T6" y="T7"/>
                </a:cxn>
              </a:cxnLst>
              <a:rect l="0" t="0" r="r" b="b"/>
              <a:pathLst>
                <a:path w="1067" h="793">
                  <a:moveTo>
                    <a:pt x="285" y="793"/>
                  </a:moveTo>
                  <a:lnTo>
                    <a:pt x="1067" y="504"/>
                  </a:lnTo>
                  <a:lnTo>
                    <a:pt x="0" y="0"/>
                  </a:lnTo>
                  <a:lnTo>
                    <a:pt x="285" y="793"/>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031287" y="204632"/>
              <a:ext cx="1693863" cy="1220788"/>
            </a:xfrm>
            <a:custGeom>
              <a:avLst/>
              <a:gdLst>
                <a:gd name="T0" fmla="*/ 284 w 1067"/>
                <a:gd name="T1" fmla="*/ 769 h 769"/>
                <a:gd name="T2" fmla="*/ 1067 w 1067"/>
                <a:gd name="T3" fmla="*/ 481 h 769"/>
                <a:gd name="T4" fmla="*/ 0 w 1067"/>
                <a:gd name="T5" fmla="*/ 0 h 769"/>
                <a:gd name="T6" fmla="*/ 284 w 1067"/>
                <a:gd name="T7" fmla="*/ 769 h 769"/>
              </a:gdLst>
              <a:ahLst/>
              <a:cxnLst>
                <a:cxn ang="0">
                  <a:pos x="T0" y="T1"/>
                </a:cxn>
                <a:cxn ang="0">
                  <a:pos x="T2" y="T3"/>
                </a:cxn>
                <a:cxn ang="0">
                  <a:pos x="T4" y="T5"/>
                </a:cxn>
                <a:cxn ang="0">
                  <a:pos x="T6" y="T7"/>
                </a:cxn>
              </a:cxnLst>
              <a:rect l="0" t="0" r="r" b="b"/>
              <a:pathLst>
                <a:path w="1067" h="769">
                  <a:moveTo>
                    <a:pt x="284" y="769"/>
                  </a:moveTo>
                  <a:lnTo>
                    <a:pt x="1067" y="481"/>
                  </a:lnTo>
                  <a:lnTo>
                    <a:pt x="0" y="0"/>
                  </a:lnTo>
                  <a:lnTo>
                    <a:pt x="284" y="769"/>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6546849" y="14132"/>
              <a:ext cx="1243013" cy="1068388"/>
            </a:xfrm>
            <a:custGeom>
              <a:avLst/>
              <a:gdLst>
                <a:gd name="T0" fmla="*/ 640 w 783"/>
                <a:gd name="T1" fmla="*/ 0 h 673"/>
                <a:gd name="T2" fmla="*/ 332 w 783"/>
                <a:gd name="T3" fmla="*/ 0 h 673"/>
                <a:gd name="T4" fmla="*/ 0 w 783"/>
                <a:gd name="T5" fmla="*/ 673 h 673"/>
                <a:gd name="T6" fmla="*/ 783 w 783"/>
                <a:gd name="T7" fmla="*/ 384 h 673"/>
                <a:gd name="T8" fmla="*/ 640 w 783"/>
                <a:gd name="T9" fmla="*/ 0 h 673"/>
              </a:gdLst>
              <a:ahLst/>
              <a:cxnLst>
                <a:cxn ang="0">
                  <a:pos x="T0" y="T1"/>
                </a:cxn>
                <a:cxn ang="0">
                  <a:pos x="T2" y="T3"/>
                </a:cxn>
                <a:cxn ang="0">
                  <a:pos x="T4" y="T5"/>
                </a:cxn>
                <a:cxn ang="0">
                  <a:pos x="T6" y="T7"/>
                </a:cxn>
                <a:cxn ang="0">
                  <a:pos x="T8" y="T9"/>
                </a:cxn>
              </a:cxnLst>
              <a:rect l="0" t="0" r="r" b="b"/>
              <a:pathLst>
                <a:path w="783" h="673">
                  <a:moveTo>
                    <a:pt x="640" y="0"/>
                  </a:moveTo>
                  <a:lnTo>
                    <a:pt x="332" y="0"/>
                  </a:lnTo>
                  <a:lnTo>
                    <a:pt x="0" y="673"/>
                  </a:lnTo>
                  <a:lnTo>
                    <a:pt x="783" y="384"/>
                  </a:lnTo>
                  <a:lnTo>
                    <a:pt x="640" y="0"/>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7789862" y="204632"/>
              <a:ext cx="1241425" cy="1677988"/>
            </a:xfrm>
            <a:custGeom>
              <a:avLst/>
              <a:gdLst>
                <a:gd name="T0" fmla="*/ 284 w 782"/>
                <a:gd name="T1" fmla="*/ 1057 h 1057"/>
                <a:gd name="T2" fmla="*/ 782 w 782"/>
                <a:gd name="T3" fmla="*/ 0 h 1057"/>
                <a:gd name="T4" fmla="*/ 0 w 782"/>
                <a:gd name="T5" fmla="*/ 264 h 1057"/>
                <a:gd name="T6" fmla="*/ 284 w 782"/>
                <a:gd name="T7" fmla="*/ 1057 h 1057"/>
              </a:gdLst>
              <a:ahLst/>
              <a:cxnLst>
                <a:cxn ang="0">
                  <a:pos x="T0" y="T1"/>
                </a:cxn>
                <a:cxn ang="0">
                  <a:pos x="T2" y="T3"/>
                </a:cxn>
                <a:cxn ang="0">
                  <a:pos x="T4" y="T5"/>
                </a:cxn>
                <a:cxn ang="0">
                  <a:pos x="T6" y="T7"/>
                </a:cxn>
              </a:cxnLst>
              <a:rect l="0" t="0" r="r" b="b"/>
              <a:pathLst>
                <a:path w="782" h="1057">
                  <a:moveTo>
                    <a:pt x="284" y="1057"/>
                  </a:moveTo>
                  <a:lnTo>
                    <a:pt x="782" y="0"/>
                  </a:lnTo>
                  <a:lnTo>
                    <a:pt x="0" y="264"/>
                  </a:lnTo>
                  <a:lnTo>
                    <a:pt x="284" y="1057"/>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10348912" y="14132"/>
              <a:ext cx="1617663" cy="954088"/>
            </a:xfrm>
            <a:custGeom>
              <a:avLst/>
              <a:gdLst>
                <a:gd name="T0" fmla="*/ 308 w 1019"/>
                <a:gd name="T1" fmla="*/ 0 h 601"/>
                <a:gd name="T2" fmla="*/ 0 w 1019"/>
                <a:gd name="T3" fmla="*/ 0 h 601"/>
                <a:gd name="T4" fmla="*/ 237 w 1019"/>
                <a:gd name="T5" fmla="*/ 601 h 601"/>
                <a:gd name="T6" fmla="*/ 1019 w 1019"/>
                <a:gd name="T7" fmla="*/ 312 h 601"/>
                <a:gd name="T8" fmla="*/ 1019 w 1019"/>
                <a:gd name="T9" fmla="*/ 312 h 601"/>
                <a:gd name="T10" fmla="*/ 308 w 1019"/>
                <a:gd name="T11" fmla="*/ 0 h 601"/>
              </a:gdLst>
              <a:ahLst/>
              <a:cxnLst>
                <a:cxn ang="0">
                  <a:pos x="T0" y="T1"/>
                </a:cxn>
                <a:cxn ang="0">
                  <a:pos x="T2" y="T3"/>
                </a:cxn>
                <a:cxn ang="0">
                  <a:pos x="T4" y="T5"/>
                </a:cxn>
                <a:cxn ang="0">
                  <a:pos x="T6" y="T7"/>
                </a:cxn>
                <a:cxn ang="0">
                  <a:pos x="T8" y="T9"/>
                </a:cxn>
                <a:cxn ang="0">
                  <a:pos x="T10" y="T11"/>
                </a:cxn>
              </a:cxnLst>
              <a:rect l="0" t="0" r="r" b="b"/>
              <a:pathLst>
                <a:path w="1019" h="601">
                  <a:moveTo>
                    <a:pt x="308" y="0"/>
                  </a:moveTo>
                  <a:lnTo>
                    <a:pt x="0" y="0"/>
                  </a:lnTo>
                  <a:lnTo>
                    <a:pt x="237" y="601"/>
                  </a:lnTo>
                  <a:lnTo>
                    <a:pt x="1019" y="312"/>
                  </a:lnTo>
                  <a:lnTo>
                    <a:pt x="1019" y="312"/>
                  </a:lnTo>
                  <a:lnTo>
                    <a:pt x="308"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11777662" y="14132"/>
              <a:ext cx="414338" cy="495300"/>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0"/>
            <p:cNvSpPr/>
            <p:nvPr/>
          </p:nvSpPr>
          <p:spPr bwMode="auto">
            <a:xfrm rot="18373820">
              <a:off x="222116" y="-337997"/>
              <a:ext cx="414393" cy="879495"/>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 name="connsiteX0" fmla="*/ 0 w 8890"/>
                <a:gd name="connsiteY0" fmla="*/ 0 h 10696"/>
                <a:gd name="connsiteX1" fmla="*/ 3449 w 8890"/>
                <a:gd name="connsiteY1" fmla="*/ 10696 h 10696"/>
                <a:gd name="connsiteX2" fmla="*/ 3449 w 8890"/>
                <a:gd name="connsiteY2" fmla="*/ 10696 h 10696"/>
                <a:gd name="connsiteX3" fmla="*/ 8890 w 8890"/>
                <a:gd name="connsiteY3" fmla="*/ 696 h 10696"/>
                <a:gd name="connsiteX4" fmla="*/ 0 w 8890"/>
                <a:gd name="connsiteY4" fmla="*/ 0 h 10696"/>
                <a:gd name="connsiteX0-1" fmla="*/ 0 w 7997"/>
                <a:gd name="connsiteY0-2" fmla="*/ 0 h 10000"/>
                <a:gd name="connsiteX1-3" fmla="*/ 3880 w 7997"/>
                <a:gd name="connsiteY1-4" fmla="*/ 10000 h 10000"/>
                <a:gd name="connsiteX2-5" fmla="*/ 3880 w 7997"/>
                <a:gd name="connsiteY2-6" fmla="*/ 10000 h 10000"/>
                <a:gd name="connsiteX3-7" fmla="*/ 7997 w 7997"/>
                <a:gd name="connsiteY3-8" fmla="*/ 2894 h 10000"/>
                <a:gd name="connsiteX4-9" fmla="*/ 0 w 7997"/>
                <a:gd name="connsiteY4-10" fmla="*/ 0 h 10000"/>
                <a:gd name="connsiteX0-11" fmla="*/ 0 w 18109"/>
                <a:gd name="connsiteY0-12" fmla="*/ 0 h 10000"/>
                <a:gd name="connsiteX1-13" fmla="*/ 4852 w 18109"/>
                <a:gd name="connsiteY1-14" fmla="*/ 10000 h 10000"/>
                <a:gd name="connsiteX2-15" fmla="*/ 4852 w 18109"/>
                <a:gd name="connsiteY2-16" fmla="*/ 10000 h 10000"/>
                <a:gd name="connsiteX3-17" fmla="*/ 18109 w 18109"/>
                <a:gd name="connsiteY3-18" fmla="*/ 5345 h 10000"/>
                <a:gd name="connsiteX4-19" fmla="*/ 0 w 18109"/>
                <a:gd name="connsiteY4-2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09" h="10000">
                  <a:moveTo>
                    <a:pt x="0" y="0"/>
                  </a:moveTo>
                  <a:lnTo>
                    <a:pt x="4852" y="10000"/>
                  </a:lnTo>
                  <a:lnTo>
                    <a:pt x="4852" y="10000"/>
                  </a:lnTo>
                  <a:lnTo>
                    <a:pt x="18109" y="5345"/>
                  </a:lnTo>
                  <a:lnTo>
                    <a:pt x="0"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DB900"/>
                </a:solidFill>
              </a:endParaRPr>
            </a:p>
          </p:txBody>
        </p:sp>
        <p:sp>
          <p:nvSpPr>
            <p:cNvPr id="36" name="Freeform 26"/>
            <p:cNvSpPr/>
            <p:nvPr/>
          </p:nvSpPr>
          <p:spPr bwMode="auto">
            <a:xfrm>
              <a:off x="9029698" y="-37031"/>
              <a:ext cx="990985" cy="241663"/>
            </a:xfrm>
            <a:custGeom>
              <a:avLst/>
              <a:gdLst>
                <a:gd name="T0" fmla="*/ 640 w 783"/>
                <a:gd name="T1" fmla="*/ 0 h 673"/>
                <a:gd name="T2" fmla="*/ 332 w 783"/>
                <a:gd name="T3" fmla="*/ 0 h 673"/>
                <a:gd name="T4" fmla="*/ 0 w 783"/>
                <a:gd name="T5" fmla="*/ 673 h 673"/>
                <a:gd name="T6" fmla="*/ 783 w 783"/>
                <a:gd name="T7" fmla="*/ 384 h 673"/>
                <a:gd name="T8" fmla="*/ 640 w 783"/>
                <a:gd name="T9" fmla="*/ 0 h 673"/>
                <a:gd name="connsiteX0" fmla="*/ 8980 w 10000"/>
                <a:gd name="connsiteY0" fmla="*/ 6331 h 10000"/>
                <a:gd name="connsiteX1" fmla="*/ 4240 w 10000"/>
                <a:gd name="connsiteY1" fmla="*/ 0 h 10000"/>
                <a:gd name="connsiteX2" fmla="*/ 0 w 10000"/>
                <a:gd name="connsiteY2" fmla="*/ 10000 h 10000"/>
                <a:gd name="connsiteX3" fmla="*/ 10000 w 10000"/>
                <a:gd name="connsiteY3" fmla="*/ 5706 h 10000"/>
                <a:gd name="connsiteX4" fmla="*/ 8980 w 10000"/>
                <a:gd name="connsiteY4" fmla="*/ 6331 h 10000"/>
                <a:gd name="connsiteX0-1" fmla="*/ 8980 w 8980"/>
                <a:gd name="connsiteY0-2" fmla="*/ 6331 h 10000"/>
                <a:gd name="connsiteX1-3" fmla="*/ 4240 w 8980"/>
                <a:gd name="connsiteY1-4" fmla="*/ 0 h 10000"/>
                <a:gd name="connsiteX2-5" fmla="*/ 0 w 8980"/>
                <a:gd name="connsiteY2-6" fmla="*/ 10000 h 10000"/>
                <a:gd name="connsiteX3-7" fmla="*/ 7682 w 8980"/>
                <a:gd name="connsiteY3-8" fmla="*/ 8285 h 10000"/>
                <a:gd name="connsiteX4-9" fmla="*/ 8980 w 8980"/>
                <a:gd name="connsiteY4-10" fmla="*/ 6331 h 10000"/>
                <a:gd name="connsiteX0-11" fmla="*/ 10000 w 10000"/>
                <a:gd name="connsiteY0-12" fmla="*/ 0 h 3669"/>
                <a:gd name="connsiteX1-13" fmla="*/ 1243 w 10000"/>
                <a:gd name="connsiteY1-14" fmla="*/ 1407 h 3669"/>
                <a:gd name="connsiteX2-15" fmla="*/ 0 w 10000"/>
                <a:gd name="connsiteY2-16" fmla="*/ 3669 h 3669"/>
                <a:gd name="connsiteX3-17" fmla="*/ 8555 w 10000"/>
                <a:gd name="connsiteY3-18" fmla="*/ 1954 h 3669"/>
                <a:gd name="connsiteX4-19" fmla="*/ 10000 w 10000"/>
                <a:gd name="connsiteY4-20" fmla="*/ 0 h 3669"/>
                <a:gd name="connsiteX0-21" fmla="*/ 8878 w 8878"/>
                <a:gd name="connsiteY0-22" fmla="*/ 639 h 6165"/>
                <a:gd name="connsiteX1-23" fmla="*/ 1243 w 8878"/>
                <a:gd name="connsiteY1-24" fmla="*/ 0 h 6165"/>
                <a:gd name="connsiteX2-25" fmla="*/ 0 w 8878"/>
                <a:gd name="connsiteY2-26" fmla="*/ 6165 h 6165"/>
                <a:gd name="connsiteX3-27" fmla="*/ 8555 w 8878"/>
                <a:gd name="connsiteY3-28" fmla="*/ 1491 h 6165"/>
                <a:gd name="connsiteX4-29" fmla="*/ 8878 w 8878"/>
                <a:gd name="connsiteY4-30" fmla="*/ 639 h 61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78" h="6165">
                  <a:moveTo>
                    <a:pt x="8878" y="639"/>
                  </a:moveTo>
                  <a:lnTo>
                    <a:pt x="1243" y="0"/>
                  </a:lnTo>
                  <a:lnTo>
                    <a:pt x="0" y="6165"/>
                  </a:lnTo>
                  <a:lnTo>
                    <a:pt x="8555" y="1491"/>
                  </a:lnTo>
                  <a:lnTo>
                    <a:pt x="8878" y="639"/>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文本框 39"/>
          <p:cNvSpPr txBox="1"/>
          <p:nvPr/>
        </p:nvSpPr>
        <p:spPr>
          <a:xfrm>
            <a:off x="5113437" y="3458426"/>
            <a:ext cx="5483225" cy="1691640"/>
          </a:xfrm>
          <a:prstGeom prst="rect">
            <a:avLst/>
          </a:prstGeom>
          <a:noFill/>
        </p:spPr>
        <p:txBody>
          <a:bodyPr wrap="none" rtlCol="0">
            <a:spAutoFit/>
          </a:bodyPr>
          <a:lstStyle/>
          <a:p>
            <a:r>
              <a:rPr lang="en-US" altLang="zh-CN" sz="5200" b="1" dirty="0">
                <a:solidFill>
                  <a:srgbClr val="826C4A"/>
                </a:solidFill>
                <a:latin typeface="微软雅黑" panose="020B0503020204020204" pitchFamily="34" charset="-122"/>
                <a:ea typeface="微软雅黑" panose="020B0503020204020204" pitchFamily="34" charset="-122"/>
              </a:rPr>
              <a:t>Kaleidoscope of</a:t>
            </a:r>
            <a:endParaRPr lang="en-US" altLang="zh-CN" sz="5200" b="1" dirty="0">
              <a:solidFill>
                <a:srgbClr val="826C4A"/>
              </a:solidFill>
              <a:latin typeface="微软雅黑" panose="020B0503020204020204" pitchFamily="34" charset="-122"/>
              <a:ea typeface="微软雅黑" panose="020B0503020204020204" pitchFamily="34" charset="-122"/>
            </a:endParaRPr>
          </a:p>
          <a:p>
            <a:r>
              <a:rPr lang="en-US" altLang="zh-CN" sz="5200" b="1" dirty="0">
                <a:solidFill>
                  <a:srgbClr val="319095"/>
                </a:solidFill>
                <a:latin typeface="微软雅黑" panose="020B0503020204020204" pitchFamily="34" charset="-122"/>
                <a:ea typeface="微软雅黑" panose="020B0503020204020204" pitchFamily="34" charset="-122"/>
              </a:rPr>
              <a:t>Latin America</a:t>
            </a:r>
            <a:endParaRPr lang="en-US" altLang="zh-CN" sz="5200" b="1" dirty="0">
              <a:solidFill>
                <a:srgbClr val="319095"/>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4712101" y="3338287"/>
            <a:ext cx="406107" cy="1155987"/>
            <a:chOff x="4454660" y="3810474"/>
            <a:chExt cx="406107" cy="1155987"/>
          </a:xfrm>
        </p:grpSpPr>
        <p:sp>
          <p:nvSpPr>
            <p:cNvPr id="47" name="Freeform 16"/>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0"/>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2"/>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rot="6543834">
            <a:off x="10840533" y="2803945"/>
            <a:ext cx="406107" cy="1155987"/>
            <a:chOff x="11762339" y="3746221"/>
            <a:chExt cx="406107" cy="1155987"/>
          </a:xfrm>
        </p:grpSpPr>
        <p:sp>
          <p:nvSpPr>
            <p:cNvPr id="50" name="Freeform 16"/>
            <p:cNvSpPr/>
            <p:nvPr/>
          </p:nvSpPr>
          <p:spPr bwMode="auto">
            <a:xfrm flipV="1">
              <a:off x="11767353" y="3746221"/>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0"/>
            <p:cNvSpPr/>
            <p:nvPr/>
          </p:nvSpPr>
          <p:spPr bwMode="auto">
            <a:xfrm rot="15296182">
              <a:off x="11830602" y="4196908"/>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2"/>
            <p:cNvSpPr/>
            <p:nvPr/>
          </p:nvSpPr>
          <p:spPr bwMode="auto">
            <a:xfrm rot="7160246">
              <a:off x="11692179" y="4425941"/>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7" name="Freeform 24"/>
          <p:cNvSpPr/>
          <p:nvPr/>
        </p:nvSpPr>
        <p:spPr bwMode="auto">
          <a:xfrm rot="10800000">
            <a:off x="11031618" y="4777503"/>
            <a:ext cx="1164443" cy="933878"/>
          </a:xfrm>
          <a:custGeom>
            <a:avLst/>
            <a:gdLst>
              <a:gd name="T0" fmla="*/ 285 w 1067"/>
              <a:gd name="T1" fmla="*/ 793 h 793"/>
              <a:gd name="T2" fmla="*/ 1067 w 1067"/>
              <a:gd name="T3" fmla="*/ 504 h 793"/>
              <a:gd name="T4" fmla="*/ 0 w 1067"/>
              <a:gd name="T5" fmla="*/ 0 h 793"/>
              <a:gd name="T6" fmla="*/ 285 w 1067"/>
              <a:gd name="T7" fmla="*/ 793 h 793"/>
              <a:gd name="connsiteX0" fmla="*/ 0 w 7329"/>
              <a:gd name="connsiteY0" fmla="*/ 8286 h 8286"/>
              <a:gd name="connsiteX1" fmla="*/ 7329 w 7329"/>
              <a:gd name="connsiteY1" fmla="*/ 4642 h 8286"/>
              <a:gd name="connsiteX2" fmla="*/ 4 w 7329"/>
              <a:gd name="connsiteY2" fmla="*/ 0 h 8286"/>
              <a:gd name="connsiteX3" fmla="*/ 0 w 7329"/>
              <a:gd name="connsiteY3" fmla="*/ 8286 h 8286"/>
            </a:gdLst>
            <a:ahLst/>
            <a:cxnLst>
              <a:cxn ang="0">
                <a:pos x="connsiteX0" y="connsiteY0"/>
              </a:cxn>
              <a:cxn ang="0">
                <a:pos x="connsiteX1" y="connsiteY1"/>
              </a:cxn>
              <a:cxn ang="0">
                <a:pos x="connsiteX2" y="connsiteY2"/>
              </a:cxn>
              <a:cxn ang="0">
                <a:pos x="connsiteX3" y="connsiteY3"/>
              </a:cxn>
            </a:cxnLst>
            <a:rect l="l" t="t" r="r" b="b"/>
            <a:pathLst>
              <a:path w="7329" h="8286">
                <a:moveTo>
                  <a:pt x="0" y="8286"/>
                </a:moveTo>
                <a:lnTo>
                  <a:pt x="7329" y="4642"/>
                </a:lnTo>
                <a:lnTo>
                  <a:pt x="4" y="0"/>
                </a:lnTo>
                <a:cubicBezTo>
                  <a:pt x="3" y="2762"/>
                  <a:pt x="1" y="5524"/>
                  <a:pt x="0" y="8286"/>
                </a:cubicBezTo>
                <a:close/>
              </a:path>
            </a:pathLst>
          </a:custGeom>
          <a:solidFill>
            <a:srgbClr val="319095"/>
          </a:solidFill>
          <a:ln>
            <a:noFill/>
          </a:ln>
        </p:spPr>
        <p:txBody>
          <a:bodyPr vert="horz" wrap="square" lIns="91440" tIns="45720" rIns="91440" bIns="45720" numCol="1" anchor="t" anchorCtr="0" compatLnSpc="1"/>
          <a:lstStyle/>
          <a:p>
            <a:endParaRPr lang="zh-CN" altLang="en-US"/>
          </a:p>
        </p:txBody>
      </p:sp>
      <p:sp>
        <p:nvSpPr>
          <p:cNvPr id="108" name="Freeform 25"/>
          <p:cNvSpPr/>
          <p:nvPr/>
        </p:nvSpPr>
        <p:spPr bwMode="auto">
          <a:xfrm rot="10800000">
            <a:off x="8701256" y="5597567"/>
            <a:ext cx="1588816" cy="1092945"/>
          </a:xfrm>
          <a:custGeom>
            <a:avLst/>
            <a:gdLst>
              <a:gd name="T0" fmla="*/ 284 w 1067"/>
              <a:gd name="T1" fmla="*/ 769 h 769"/>
              <a:gd name="T2" fmla="*/ 1067 w 1067"/>
              <a:gd name="T3" fmla="*/ 481 h 769"/>
              <a:gd name="T4" fmla="*/ 0 w 1067"/>
              <a:gd name="T5" fmla="*/ 0 h 769"/>
              <a:gd name="T6" fmla="*/ 284 w 1067"/>
              <a:gd name="T7" fmla="*/ 769 h 769"/>
            </a:gdLst>
            <a:ahLst/>
            <a:cxnLst>
              <a:cxn ang="0">
                <a:pos x="T0" y="T1"/>
              </a:cxn>
              <a:cxn ang="0">
                <a:pos x="T2" y="T3"/>
              </a:cxn>
              <a:cxn ang="0">
                <a:pos x="T4" y="T5"/>
              </a:cxn>
              <a:cxn ang="0">
                <a:pos x="T6" y="T7"/>
              </a:cxn>
            </a:cxnLst>
            <a:rect l="0" t="0" r="r" b="b"/>
            <a:pathLst>
              <a:path w="1067" h="769">
                <a:moveTo>
                  <a:pt x="284" y="769"/>
                </a:moveTo>
                <a:lnTo>
                  <a:pt x="1067" y="481"/>
                </a:lnTo>
                <a:lnTo>
                  <a:pt x="0" y="0"/>
                </a:lnTo>
                <a:lnTo>
                  <a:pt x="284" y="769"/>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6"/>
          <p:cNvSpPr/>
          <p:nvPr/>
        </p:nvSpPr>
        <p:spPr bwMode="auto">
          <a:xfrm rot="10800000">
            <a:off x="11454509" y="6084860"/>
            <a:ext cx="754654" cy="776204"/>
          </a:xfrm>
          <a:custGeom>
            <a:avLst/>
            <a:gdLst>
              <a:gd name="T0" fmla="*/ 640 w 783"/>
              <a:gd name="T1" fmla="*/ 0 h 673"/>
              <a:gd name="T2" fmla="*/ 332 w 783"/>
              <a:gd name="T3" fmla="*/ 0 h 673"/>
              <a:gd name="T4" fmla="*/ 0 w 783"/>
              <a:gd name="T5" fmla="*/ 673 h 673"/>
              <a:gd name="T6" fmla="*/ 783 w 783"/>
              <a:gd name="T7" fmla="*/ 384 h 673"/>
              <a:gd name="T8" fmla="*/ 640 w 783"/>
              <a:gd name="T9" fmla="*/ 0 h 673"/>
              <a:gd name="connsiteX0" fmla="*/ 4529 w 6355"/>
              <a:gd name="connsiteY0" fmla="*/ 0 h 8115"/>
              <a:gd name="connsiteX1" fmla="*/ 595 w 6355"/>
              <a:gd name="connsiteY1" fmla="*/ 0 h 8115"/>
              <a:gd name="connsiteX2" fmla="*/ 0 w 6355"/>
              <a:gd name="connsiteY2" fmla="*/ 8115 h 8115"/>
              <a:gd name="connsiteX3" fmla="*/ 6355 w 6355"/>
              <a:gd name="connsiteY3" fmla="*/ 5706 h 8115"/>
              <a:gd name="connsiteX4" fmla="*/ 4529 w 6355"/>
              <a:gd name="connsiteY4" fmla="*/ 0 h 8115"/>
              <a:gd name="connsiteX0-1" fmla="*/ 7312 w 10185"/>
              <a:gd name="connsiteY0-2" fmla="*/ 0 h 10000"/>
              <a:gd name="connsiteX1-3" fmla="*/ 78 w 10185"/>
              <a:gd name="connsiteY1-4" fmla="*/ 0 h 10000"/>
              <a:gd name="connsiteX2-5" fmla="*/ 185 w 10185"/>
              <a:gd name="connsiteY2-6" fmla="*/ 10000 h 10000"/>
              <a:gd name="connsiteX3-7" fmla="*/ 10185 w 10185"/>
              <a:gd name="connsiteY3-8" fmla="*/ 7031 h 10000"/>
              <a:gd name="connsiteX4-9" fmla="*/ 7312 w 10185"/>
              <a:gd name="connsiteY4-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5" h="10000">
                <a:moveTo>
                  <a:pt x="7312" y="0"/>
                </a:moveTo>
                <a:lnTo>
                  <a:pt x="78" y="0"/>
                </a:lnTo>
                <a:cubicBezTo>
                  <a:pt x="-233" y="3333"/>
                  <a:pt x="497" y="6667"/>
                  <a:pt x="185" y="10000"/>
                </a:cubicBezTo>
                <a:lnTo>
                  <a:pt x="10185" y="7031"/>
                </a:lnTo>
                <a:lnTo>
                  <a:pt x="7312" y="0"/>
                </a:lnTo>
                <a:close/>
              </a:path>
            </a:pathLst>
          </a:custGeom>
          <a:solidFill>
            <a:srgbClr val="5FCACB"/>
          </a:solidFill>
          <a:ln>
            <a:noFill/>
          </a:ln>
        </p:spPr>
        <p:txBody>
          <a:bodyPr vert="horz" wrap="square" lIns="91440" tIns="45720" rIns="91440" bIns="45720" numCol="1" anchor="t" anchorCtr="0" compatLnSpc="1"/>
          <a:lstStyle/>
          <a:p>
            <a:endParaRPr lang="zh-CN" altLang="en-US"/>
          </a:p>
        </p:txBody>
      </p:sp>
      <p:sp>
        <p:nvSpPr>
          <p:cNvPr id="110" name="Freeform 27"/>
          <p:cNvSpPr/>
          <p:nvPr/>
        </p:nvSpPr>
        <p:spPr bwMode="auto">
          <a:xfrm rot="10800000">
            <a:off x="10290072" y="5188245"/>
            <a:ext cx="1164437" cy="1502267"/>
          </a:xfrm>
          <a:custGeom>
            <a:avLst/>
            <a:gdLst>
              <a:gd name="T0" fmla="*/ 284 w 782"/>
              <a:gd name="T1" fmla="*/ 1057 h 1057"/>
              <a:gd name="T2" fmla="*/ 782 w 782"/>
              <a:gd name="T3" fmla="*/ 0 h 1057"/>
              <a:gd name="T4" fmla="*/ 0 w 782"/>
              <a:gd name="T5" fmla="*/ 264 h 1057"/>
              <a:gd name="T6" fmla="*/ 284 w 782"/>
              <a:gd name="T7" fmla="*/ 1057 h 1057"/>
            </a:gdLst>
            <a:ahLst/>
            <a:cxnLst>
              <a:cxn ang="0">
                <a:pos x="T0" y="T1"/>
              </a:cxn>
              <a:cxn ang="0">
                <a:pos x="T2" y="T3"/>
              </a:cxn>
              <a:cxn ang="0">
                <a:pos x="T4" y="T5"/>
              </a:cxn>
              <a:cxn ang="0">
                <a:pos x="T6" y="T7"/>
              </a:cxn>
            </a:cxnLst>
            <a:rect l="0" t="0" r="r" b="b"/>
            <a:pathLst>
              <a:path w="782" h="1057">
                <a:moveTo>
                  <a:pt x="284" y="1057"/>
                </a:moveTo>
                <a:lnTo>
                  <a:pt x="782" y="0"/>
                </a:lnTo>
                <a:lnTo>
                  <a:pt x="0" y="264"/>
                </a:lnTo>
                <a:lnTo>
                  <a:pt x="284" y="1057"/>
                </a:lnTo>
                <a:close/>
              </a:path>
            </a:pathLst>
          </a:custGeom>
          <a:solidFill>
            <a:srgbClr val="5FCACB"/>
          </a:solidFill>
          <a:ln>
            <a:noFill/>
          </a:ln>
        </p:spPr>
        <p:txBody>
          <a:bodyPr vert="horz" wrap="square" lIns="91440" tIns="45720" rIns="91440" bIns="45720" numCol="1" anchor="t" anchorCtr="0" compatLnSpc="1"/>
          <a:lstStyle/>
          <a:p>
            <a:endParaRPr lang="zh-CN" altLang="en-US"/>
          </a:p>
        </p:txBody>
      </p:sp>
      <p:sp>
        <p:nvSpPr>
          <p:cNvPr id="111" name="Freeform 29"/>
          <p:cNvSpPr/>
          <p:nvPr/>
        </p:nvSpPr>
        <p:spPr bwMode="auto">
          <a:xfrm rot="10800000">
            <a:off x="7536819" y="6006888"/>
            <a:ext cx="1517342" cy="854174"/>
          </a:xfrm>
          <a:custGeom>
            <a:avLst/>
            <a:gdLst>
              <a:gd name="T0" fmla="*/ 308 w 1019"/>
              <a:gd name="T1" fmla="*/ 0 h 601"/>
              <a:gd name="T2" fmla="*/ 0 w 1019"/>
              <a:gd name="T3" fmla="*/ 0 h 601"/>
              <a:gd name="T4" fmla="*/ 237 w 1019"/>
              <a:gd name="T5" fmla="*/ 601 h 601"/>
              <a:gd name="T6" fmla="*/ 1019 w 1019"/>
              <a:gd name="T7" fmla="*/ 312 h 601"/>
              <a:gd name="T8" fmla="*/ 1019 w 1019"/>
              <a:gd name="T9" fmla="*/ 312 h 601"/>
              <a:gd name="T10" fmla="*/ 308 w 1019"/>
              <a:gd name="T11" fmla="*/ 0 h 601"/>
            </a:gdLst>
            <a:ahLst/>
            <a:cxnLst>
              <a:cxn ang="0">
                <a:pos x="T0" y="T1"/>
              </a:cxn>
              <a:cxn ang="0">
                <a:pos x="T2" y="T3"/>
              </a:cxn>
              <a:cxn ang="0">
                <a:pos x="T4" y="T5"/>
              </a:cxn>
              <a:cxn ang="0">
                <a:pos x="T6" y="T7"/>
              </a:cxn>
              <a:cxn ang="0">
                <a:pos x="T8" y="T9"/>
              </a:cxn>
              <a:cxn ang="0">
                <a:pos x="T10" y="T11"/>
              </a:cxn>
            </a:cxnLst>
            <a:rect l="0" t="0" r="r" b="b"/>
            <a:pathLst>
              <a:path w="1019" h="601">
                <a:moveTo>
                  <a:pt x="308" y="0"/>
                </a:moveTo>
                <a:lnTo>
                  <a:pt x="0" y="0"/>
                </a:lnTo>
                <a:lnTo>
                  <a:pt x="237" y="601"/>
                </a:lnTo>
                <a:lnTo>
                  <a:pt x="1019" y="312"/>
                </a:lnTo>
                <a:lnTo>
                  <a:pt x="1019" y="312"/>
                </a:lnTo>
                <a:lnTo>
                  <a:pt x="308"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0"/>
          <p:cNvSpPr/>
          <p:nvPr/>
        </p:nvSpPr>
        <p:spPr bwMode="auto">
          <a:xfrm rot="10800000">
            <a:off x="7325374" y="6417631"/>
            <a:ext cx="388642" cy="443431"/>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26"/>
          <p:cNvSpPr/>
          <p:nvPr/>
        </p:nvSpPr>
        <p:spPr bwMode="auto">
          <a:xfrm rot="10800000">
            <a:off x="9362034" y="6690512"/>
            <a:ext cx="929528" cy="216356"/>
          </a:xfrm>
          <a:custGeom>
            <a:avLst/>
            <a:gdLst>
              <a:gd name="T0" fmla="*/ 640 w 783"/>
              <a:gd name="T1" fmla="*/ 0 h 673"/>
              <a:gd name="T2" fmla="*/ 332 w 783"/>
              <a:gd name="T3" fmla="*/ 0 h 673"/>
              <a:gd name="T4" fmla="*/ 0 w 783"/>
              <a:gd name="T5" fmla="*/ 673 h 673"/>
              <a:gd name="T6" fmla="*/ 783 w 783"/>
              <a:gd name="T7" fmla="*/ 384 h 673"/>
              <a:gd name="T8" fmla="*/ 640 w 783"/>
              <a:gd name="T9" fmla="*/ 0 h 673"/>
              <a:gd name="connsiteX0" fmla="*/ 8980 w 10000"/>
              <a:gd name="connsiteY0" fmla="*/ 6331 h 10000"/>
              <a:gd name="connsiteX1" fmla="*/ 4240 w 10000"/>
              <a:gd name="connsiteY1" fmla="*/ 0 h 10000"/>
              <a:gd name="connsiteX2" fmla="*/ 0 w 10000"/>
              <a:gd name="connsiteY2" fmla="*/ 10000 h 10000"/>
              <a:gd name="connsiteX3" fmla="*/ 10000 w 10000"/>
              <a:gd name="connsiteY3" fmla="*/ 5706 h 10000"/>
              <a:gd name="connsiteX4" fmla="*/ 8980 w 10000"/>
              <a:gd name="connsiteY4" fmla="*/ 6331 h 10000"/>
              <a:gd name="connsiteX0-1" fmla="*/ 8980 w 8980"/>
              <a:gd name="connsiteY0-2" fmla="*/ 6331 h 10000"/>
              <a:gd name="connsiteX1-3" fmla="*/ 4240 w 8980"/>
              <a:gd name="connsiteY1-4" fmla="*/ 0 h 10000"/>
              <a:gd name="connsiteX2-5" fmla="*/ 0 w 8980"/>
              <a:gd name="connsiteY2-6" fmla="*/ 10000 h 10000"/>
              <a:gd name="connsiteX3-7" fmla="*/ 7682 w 8980"/>
              <a:gd name="connsiteY3-8" fmla="*/ 8285 h 10000"/>
              <a:gd name="connsiteX4-9" fmla="*/ 8980 w 8980"/>
              <a:gd name="connsiteY4-10" fmla="*/ 6331 h 10000"/>
              <a:gd name="connsiteX0-11" fmla="*/ 10000 w 10000"/>
              <a:gd name="connsiteY0-12" fmla="*/ 0 h 3669"/>
              <a:gd name="connsiteX1-13" fmla="*/ 1243 w 10000"/>
              <a:gd name="connsiteY1-14" fmla="*/ 1407 h 3669"/>
              <a:gd name="connsiteX2-15" fmla="*/ 0 w 10000"/>
              <a:gd name="connsiteY2-16" fmla="*/ 3669 h 3669"/>
              <a:gd name="connsiteX3-17" fmla="*/ 8555 w 10000"/>
              <a:gd name="connsiteY3-18" fmla="*/ 1954 h 3669"/>
              <a:gd name="connsiteX4-19" fmla="*/ 10000 w 10000"/>
              <a:gd name="connsiteY4-20" fmla="*/ 0 h 3669"/>
              <a:gd name="connsiteX0-21" fmla="*/ 8878 w 8878"/>
              <a:gd name="connsiteY0-22" fmla="*/ 639 h 6165"/>
              <a:gd name="connsiteX1-23" fmla="*/ 1243 w 8878"/>
              <a:gd name="connsiteY1-24" fmla="*/ 0 h 6165"/>
              <a:gd name="connsiteX2-25" fmla="*/ 0 w 8878"/>
              <a:gd name="connsiteY2-26" fmla="*/ 6165 h 6165"/>
              <a:gd name="connsiteX3-27" fmla="*/ 8555 w 8878"/>
              <a:gd name="connsiteY3-28" fmla="*/ 1491 h 6165"/>
              <a:gd name="connsiteX4-29" fmla="*/ 8878 w 8878"/>
              <a:gd name="connsiteY4-30" fmla="*/ 639 h 61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78" h="6165">
                <a:moveTo>
                  <a:pt x="8878" y="639"/>
                </a:moveTo>
                <a:lnTo>
                  <a:pt x="1243" y="0"/>
                </a:lnTo>
                <a:lnTo>
                  <a:pt x="0" y="6165"/>
                </a:lnTo>
                <a:lnTo>
                  <a:pt x="8555" y="1491"/>
                </a:lnTo>
                <a:lnTo>
                  <a:pt x="8878" y="639"/>
                </a:lnTo>
                <a:close/>
              </a:path>
            </a:pathLst>
          </a:custGeom>
          <a:solidFill>
            <a:srgbClr val="826C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矩形 1"/>
          <p:cNvSpPr/>
          <p:nvPr/>
        </p:nvSpPr>
        <p:spPr>
          <a:xfrm>
            <a:off x="5227003" y="2620010"/>
            <a:ext cx="2124075" cy="583565"/>
          </a:xfrm>
          <a:prstGeom prst="rect">
            <a:avLst/>
          </a:prstGeom>
          <a:noFill/>
          <a:ln>
            <a:noFill/>
          </a:ln>
        </p:spPr>
        <p:txBody>
          <a:bodyPr wrap="none" rtlCol="0" anchor="t">
            <a:spAutoFit/>
          </a:bodyPr>
          <a:p>
            <a:pPr algn="ctr"/>
            <a:r>
              <a:rPr lang="en-US" altLang="zh-CN" sz="3200" b="1">
                <a:ln w="22225">
                  <a:solidFill>
                    <a:schemeClr val="accent2"/>
                  </a:solidFill>
                  <a:prstDash val="solid"/>
                </a:ln>
                <a:solidFill>
                  <a:schemeClr val="accent2">
                    <a:lumMod val="40000"/>
                    <a:lumOff val="60000"/>
                  </a:schemeClr>
                </a:solidFill>
                <a:effectLst/>
              </a:rPr>
              <a:t>Unit Eight</a:t>
            </a:r>
            <a:endParaRPr lang="en-US" altLang="zh-CN" sz="32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Two</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Two and discuss the questions with your group members.</a:t>
            </a:r>
            <a:endParaRPr lang="zh-CN" altLang="en-US" sz="2000" b="1">
              <a:solidFill>
                <a:srgbClr val="319095"/>
              </a:solidFill>
              <a:latin typeface="Times New Roman" panose="02020603050405020304" charset="0"/>
              <a:cs typeface="Times New Roman" panose="02020603050405020304" charset="0"/>
            </a:endParaRPr>
          </a:p>
        </p:txBody>
      </p:sp>
      <p:sp>
        <p:nvSpPr>
          <p:cNvPr id="10" name="文本框 9"/>
          <p:cNvSpPr txBox="1"/>
          <p:nvPr/>
        </p:nvSpPr>
        <p:spPr>
          <a:xfrm>
            <a:off x="1160780" y="1960245"/>
            <a:ext cx="9576435" cy="1753235"/>
          </a:xfrm>
          <a:prstGeom prst="rect">
            <a:avLst/>
          </a:prstGeom>
          <a:noFill/>
        </p:spPr>
        <p:txBody>
          <a:bodyPr wrap="square" rtlCol="0" anchor="t">
            <a:spAutoFit/>
          </a:bodyPr>
          <a:p>
            <a:pPr algn="just" fontAlgn="auto">
              <a:lnSpc>
                <a:spcPct val="150000"/>
              </a:lnSpc>
            </a:pPr>
            <a:r>
              <a:rPr lang="zh-CN" altLang="en-US" sz="2400" b="1">
                <a:latin typeface="Times New Roman" panose="02020603050405020304" charset="0"/>
                <a:cs typeface="Times New Roman" panose="02020603050405020304" charset="0"/>
              </a:rPr>
              <a:t>2. What social reality did Escobar’s case reflect? Does this social reality still exist in today’s Colombia? What measures has the Colombian government taken to deal with it?</a:t>
            </a:r>
            <a:endParaRPr lang="zh-CN" altLang="en-US" sz="2400" b="1">
              <a:latin typeface="Times New Roman" panose="02020603050405020304" charset="0"/>
              <a:cs typeface="Times New Roman" panose="02020603050405020304" charset="0"/>
            </a:endParaRPr>
          </a:p>
        </p:txBody>
      </p:sp>
      <p:sp>
        <p:nvSpPr>
          <p:cNvPr id="12" name="右箭头 11"/>
          <p:cNvSpPr/>
          <p:nvPr/>
        </p:nvSpPr>
        <p:spPr>
          <a:xfrm>
            <a:off x="1104265" y="5529580"/>
            <a:ext cx="817245" cy="5670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矩形 19"/>
          <p:cNvSpPr/>
          <p:nvPr/>
        </p:nvSpPr>
        <p:spPr>
          <a:xfrm>
            <a:off x="1921510" y="5554980"/>
            <a:ext cx="2937510" cy="460375"/>
          </a:xfrm>
          <a:prstGeom prst="rect">
            <a:avLst/>
          </a:prstGeom>
          <a:noFill/>
          <a:ln>
            <a:noFill/>
          </a:ln>
        </p:spPr>
        <p:txBody>
          <a:bodyPr wrap="none" rtlCol="0" anchor="t">
            <a:spAutoFit/>
          </a:bodyPr>
          <a:p>
            <a:pPr algn="ctr"/>
            <a:r>
              <a:rPr lang="zh-CN" altLang="en-US" sz="2400" b="1" u="sng">
                <a:ln w="22225">
                  <a:solidFill>
                    <a:schemeClr val="accent2"/>
                  </a:solidFill>
                  <a:prstDash val="solid"/>
                </a:ln>
                <a:solidFill>
                  <a:schemeClr val="accent2">
                    <a:lumMod val="40000"/>
                    <a:lumOff val="60000"/>
                  </a:schemeClr>
                </a:solidFill>
                <a:effectLst/>
              </a:rPr>
              <a:t>参考</a:t>
            </a:r>
            <a:r>
              <a:rPr lang="zh-CN" altLang="en-US" sz="2400" b="1" u="sng">
                <a:ln w="22225">
                  <a:solidFill>
                    <a:schemeClr val="accent2"/>
                  </a:solidFill>
                  <a:prstDash val="solid"/>
                </a:ln>
                <a:solidFill>
                  <a:schemeClr val="accent2">
                    <a:lumMod val="40000"/>
                    <a:lumOff val="60000"/>
                  </a:schemeClr>
                </a:solidFill>
                <a:effectLst/>
                <a:hlinkClick r:id="" action="ppaction://hlinkshowjump?jump=nextslide"/>
              </a:rPr>
              <a:t>答案</a:t>
            </a:r>
            <a:r>
              <a:rPr lang="zh-CN" altLang="en-US" sz="2400" b="1">
                <a:ln w="22225">
                  <a:solidFill>
                    <a:schemeClr val="accent2"/>
                  </a:solidFill>
                  <a:prstDash val="solid"/>
                </a:ln>
                <a:solidFill>
                  <a:schemeClr val="accent2">
                    <a:lumMod val="40000"/>
                    <a:lumOff val="60000"/>
                  </a:schemeClr>
                </a:solidFill>
                <a:effectLst/>
              </a:rPr>
              <a:t>（请点击）</a:t>
            </a:r>
            <a:endParaRPr lang="zh-CN" altLang="en-US" sz="24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Two</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Two and discuss the questions with your group members.</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667385" y="1926590"/>
            <a:ext cx="10784205" cy="4246245"/>
          </a:xfrm>
          <a:prstGeom prst="rect">
            <a:avLst/>
          </a:prstGeom>
          <a:noFill/>
        </p:spPr>
        <p:txBody>
          <a:bodyPr wrap="square" rtlCol="0" anchor="t">
            <a:spAutoFit/>
          </a:bodyPr>
          <a:p>
            <a:pPr algn="just" fontAlgn="auto">
              <a:lnSpc>
                <a:spcPct val="150000"/>
              </a:lnSpc>
            </a:pPr>
            <a:r>
              <a:rPr lang="zh-CN" altLang="en-US">
                <a:solidFill>
                  <a:srgbClr val="C00000"/>
                </a:solidFill>
                <a:latin typeface="Times New Roman" panose="02020603050405020304" charset="0"/>
                <a:cs typeface="Times New Roman" panose="02020603050405020304" charset="0"/>
              </a:rPr>
              <a:t>参考答案：</a:t>
            </a:r>
            <a:endParaRPr lang="zh-CN" altLang="en-US">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a:solidFill>
                  <a:srgbClr val="C00000"/>
                </a:solidFill>
                <a:latin typeface="Times New Roman" panose="02020603050405020304" charset="0"/>
                <a:cs typeface="Times New Roman" panose="02020603050405020304" charset="0"/>
              </a:rPr>
              <a:t>The social reality that Escobar’s case reflected was that drug trafficking, at least some time in Colombia, was prevalent. This social reality still exists in today’s Colombia. Compared with that before the implementation of anti-drug policies by Colombian government, the drug trafficking business has been reduced greatly in recent years. Since the establishment of the War on Drugs, the United States and European countries have provided financial, logistical, tactical and military aid to the government of Colombia in order to implement plans to combat the illegal drug trade. Colombia has acted in a more aggressive way. The actions of the Colombian National Police against drug trafficking have been so effective that the country has captured and extradited drug lords to the rate of over 100 per year for the last 10 years and currently gives technical advice to 7 countries in Latin America and 12 countries in Africa.</a:t>
            </a:r>
            <a:endParaRPr lang="zh-CN" altLang="en-US">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Two</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Two and discuss the questions with your group members.</a:t>
            </a:r>
            <a:endParaRPr lang="zh-CN" altLang="en-US" sz="2000" b="1">
              <a:solidFill>
                <a:srgbClr val="319095"/>
              </a:solidFill>
              <a:latin typeface="Times New Roman" panose="02020603050405020304" charset="0"/>
              <a:cs typeface="Times New Roman" panose="02020603050405020304" charset="0"/>
            </a:endParaRPr>
          </a:p>
        </p:txBody>
      </p:sp>
      <p:sp>
        <p:nvSpPr>
          <p:cNvPr id="10" name="文本框 9"/>
          <p:cNvSpPr txBox="1"/>
          <p:nvPr/>
        </p:nvSpPr>
        <p:spPr>
          <a:xfrm>
            <a:off x="1160780" y="1748155"/>
            <a:ext cx="9576435" cy="645160"/>
          </a:xfrm>
          <a:prstGeom prst="rect">
            <a:avLst/>
          </a:prstGeom>
          <a:noFill/>
        </p:spPr>
        <p:txBody>
          <a:bodyPr wrap="square" rtlCol="0" anchor="t">
            <a:spAutoFit/>
          </a:bodyPr>
          <a:p>
            <a:pPr algn="just" fontAlgn="auto">
              <a:lnSpc>
                <a:spcPct val="150000"/>
              </a:lnSpc>
            </a:pPr>
            <a:r>
              <a:rPr lang="zh-CN" altLang="en-US" sz="2400" b="1">
                <a:latin typeface="Times New Roman" panose="02020603050405020304" charset="0"/>
                <a:cs typeface="Times New Roman" panose="02020603050405020304" charset="0"/>
              </a:rPr>
              <a:t>3. How is the general picture of drug trafficking across the world?</a:t>
            </a:r>
            <a:endParaRPr lang="zh-CN" altLang="en-US" sz="2400" b="1">
              <a:latin typeface="Times New Roman" panose="02020603050405020304" charset="0"/>
              <a:cs typeface="Times New Roman" panose="02020603050405020304" charset="0"/>
            </a:endParaRPr>
          </a:p>
        </p:txBody>
      </p:sp>
      <p:sp>
        <p:nvSpPr>
          <p:cNvPr id="21" name="文本框 20"/>
          <p:cNvSpPr txBox="1"/>
          <p:nvPr/>
        </p:nvSpPr>
        <p:spPr>
          <a:xfrm>
            <a:off x="837565" y="2430780"/>
            <a:ext cx="10517505" cy="4246245"/>
          </a:xfrm>
          <a:prstGeom prst="rect">
            <a:avLst/>
          </a:prstGeom>
          <a:noFill/>
        </p:spPr>
        <p:txBody>
          <a:bodyPr wrap="square" rtlCol="0" anchor="t">
            <a:spAutoFit/>
          </a:bodyPr>
          <a:p>
            <a:pPr algn="just" fontAlgn="auto">
              <a:lnSpc>
                <a:spcPct val="150000"/>
              </a:lnSpc>
            </a:pPr>
            <a:r>
              <a:rPr lang="zh-CN" altLang="en-US">
                <a:solidFill>
                  <a:srgbClr val="C00000"/>
                </a:solidFill>
                <a:latin typeface="Times New Roman" panose="02020603050405020304" charset="0"/>
                <a:cs typeface="Times New Roman" panose="02020603050405020304" charset="0"/>
              </a:rPr>
              <a:t>参考答案：</a:t>
            </a:r>
            <a:endParaRPr lang="zh-CN" altLang="en-US">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a:solidFill>
                  <a:srgbClr val="C00000"/>
                </a:solidFill>
                <a:latin typeface="Times New Roman" panose="02020603050405020304" charset="0"/>
                <a:cs typeface="Times New Roman" panose="02020603050405020304" charset="0"/>
              </a:rPr>
              <a:t>According to a report released by the United Nations International Narcotics Control Board (INCB) ( 国际麻醉品管制署), with the increased influence of the Internet, the production of so-called “designer drugs” ( 化合致幻药) is soaring out of control throughout much of the world. The annual report tracks major trends in drug abusing and trafficking around the world. One of the findings is the abuse of prescription drugs ( 处方药). Eastern Europe is one of the few areas in the world where HIV prevalence is on the rise, with severe and spreading epidemics in nations like Russia and Ukraine. On the brighter side, cannabis ( 印度大麻) seems to be on the decline throughout most of the European continent. (If you want to know more about the general situation of drug using and trafficking around the world, you may surf the net on the topic “The UN World Drug Report”.)</a:t>
            </a:r>
            <a:endParaRPr lang="zh-CN" altLang="en-US">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Two</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Two and discuss the questions with your group members.</a:t>
            </a:r>
            <a:endParaRPr lang="zh-CN" altLang="en-US" sz="2000" b="1">
              <a:solidFill>
                <a:srgbClr val="319095"/>
              </a:solidFill>
              <a:latin typeface="Times New Roman" panose="02020603050405020304" charset="0"/>
              <a:cs typeface="Times New Roman" panose="02020603050405020304" charset="0"/>
            </a:endParaRPr>
          </a:p>
        </p:txBody>
      </p:sp>
      <p:sp>
        <p:nvSpPr>
          <p:cNvPr id="10" name="文本框 9"/>
          <p:cNvSpPr txBox="1"/>
          <p:nvPr/>
        </p:nvSpPr>
        <p:spPr>
          <a:xfrm>
            <a:off x="1160780" y="1960245"/>
            <a:ext cx="9576435" cy="645160"/>
          </a:xfrm>
          <a:prstGeom prst="rect">
            <a:avLst/>
          </a:prstGeom>
          <a:noFill/>
        </p:spPr>
        <p:txBody>
          <a:bodyPr wrap="square" rtlCol="0" anchor="t">
            <a:spAutoFit/>
          </a:bodyPr>
          <a:p>
            <a:pPr algn="just" fontAlgn="auto">
              <a:lnSpc>
                <a:spcPct val="150000"/>
              </a:lnSpc>
            </a:pPr>
            <a:r>
              <a:rPr lang="zh-CN" altLang="en-US" sz="2400" b="1">
                <a:latin typeface="Times New Roman" panose="02020603050405020304" charset="0"/>
                <a:cs typeface="Times New Roman" panose="02020603050405020304" charset="0"/>
              </a:rPr>
              <a:t>4. Why is it so difficult to do away with drug trafficking?</a:t>
            </a:r>
            <a:endParaRPr lang="zh-CN" altLang="en-US" sz="2400" b="1">
              <a:latin typeface="Times New Roman" panose="02020603050405020304" charset="0"/>
              <a:cs typeface="Times New Roman" panose="02020603050405020304" charset="0"/>
            </a:endParaRPr>
          </a:p>
        </p:txBody>
      </p:sp>
      <p:sp>
        <p:nvSpPr>
          <p:cNvPr id="21" name="文本框 20"/>
          <p:cNvSpPr txBox="1"/>
          <p:nvPr/>
        </p:nvSpPr>
        <p:spPr>
          <a:xfrm>
            <a:off x="1160780" y="2923540"/>
            <a:ext cx="9867900" cy="2999740"/>
          </a:xfrm>
          <a:prstGeom prst="rect">
            <a:avLst/>
          </a:prstGeom>
          <a:noFill/>
        </p:spPr>
        <p:txBody>
          <a:bodyPr wrap="square" rtlCol="0" anchor="t">
            <a:spAutoFit/>
          </a:bodyPr>
          <a:p>
            <a:pPr algn="just" fontAlgn="auto">
              <a:lnSpc>
                <a:spcPct val="150000"/>
              </a:lnSpc>
            </a:pPr>
            <a:r>
              <a:rPr lang="zh-CN" altLang="en-US">
                <a:solidFill>
                  <a:srgbClr val="C00000"/>
                </a:solidFill>
                <a:latin typeface="Times New Roman" panose="02020603050405020304" charset="0"/>
                <a:cs typeface="Times New Roman" panose="02020603050405020304" charset="0"/>
              </a:rPr>
              <a:t>参考答案：</a:t>
            </a:r>
            <a:endParaRPr lang="zh-CN" altLang="en-US">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a:solidFill>
                  <a:srgbClr val="C00000"/>
                </a:solidFill>
                <a:latin typeface="Times New Roman" panose="02020603050405020304" charset="0"/>
                <a:cs typeface="Times New Roman" panose="02020603050405020304" charset="0"/>
              </a:rPr>
              <a:t>First, drug trafficking can bring forth a huge amount of profit; second, the Internet and cellular telephones are making drug traffickers harder than ever to catch, and the job will only become more difficult as technology develops; third, drug addiction is difficult to be treated. Repeated drug use can lead to brain changes that challenge the addicted person’s self-control and interfere with their ability to resist intense urges to take drugs. Where there is demand, there is supply. There are still some other reasons which contribute to the difficulty to do away with drug trafficking.</a:t>
            </a:r>
            <a:endParaRPr lang="zh-CN" altLang="en-US">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78740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Three</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673100" y="1247775"/>
            <a:ext cx="10712450" cy="1014730"/>
          </a:xfrm>
          <a:prstGeom prst="rect">
            <a:avLst/>
          </a:prstGeom>
          <a:noFill/>
        </p:spPr>
        <p:txBody>
          <a:bodyPr wrap="square" rtlCol="0" anchor="t">
            <a:spAutoFit/>
          </a:bodyPr>
          <a:p>
            <a:pPr algn="just">
              <a:lnSpc>
                <a:spcPct val="150000"/>
              </a:lnSpc>
            </a:pPr>
            <a:r>
              <a:rPr lang="zh-CN" altLang="en-US" sz="2000" b="1">
                <a:solidFill>
                  <a:srgbClr val="319095"/>
                </a:solidFill>
                <a:latin typeface="Times New Roman" panose="02020603050405020304" charset="0"/>
                <a:cs typeface="Times New Roman" panose="02020603050405020304" charset="0"/>
              </a:rPr>
              <a:t>Passage Three contains information about the reasons why Nazi war criminals were accepted in Argentina. Please fill the blanks with the appropriate information according to the passage.</a:t>
            </a:r>
            <a:endParaRPr lang="zh-CN" altLang="en-US" sz="2000" b="1">
              <a:solidFill>
                <a:srgbClr val="319095"/>
              </a:solidFill>
              <a:latin typeface="Times New Roman" panose="02020603050405020304" charset="0"/>
              <a:cs typeface="Times New Roman" panose="02020603050405020304" charset="0"/>
            </a:endParaRPr>
          </a:p>
        </p:txBody>
      </p:sp>
      <p:graphicFrame>
        <p:nvGraphicFramePr>
          <p:cNvPr id="12" name="表格 11"/>
          <p:cNvGraphicFramePr/>
          <p:nvPr/>
        </p:nvGraphicFramePr>
        <p:xfrm>
          <a:off x="1259205" y="2618740"/>
          <a:ext cx="9994265" cy="3286760"/>
        </p:xfrm>
        <a:graphic>
          <a:graphicData uri="http://schemas.openxmlformats.org/drawingml/2006/table">
            <a:tbl>
              <a:tblPr firstRow="1" bandRow="1">
                <a:tableStyleId>{5C22544A-7EE6-4342-B048-85BDC9FD1C3A}</a:tableStyleId>
              </a:tblPr>
              <a:tblGrid>
                <a:gridCol w="2995930"/>
                <a:gridCol w="6998335"/>
              </a:tblGrid>
              <a:tr h="566420">
                <a:tc>
                  <a:txBody>
                    <a:bodyPr/>
                    <a:p>
                      <a:pPr>
                        <a:buNone/>
                      </a:pPr>
                      <a:endParaRPr lang="en-US" altLang="zh-CN">
                        <a:noFill/>
                      </a:endParaRPr>
                    </a:p>
                  </a:txBody>
                  <a:tcPr>
                    <a:solidFill>
                      <a:schemeClr val="accent1">
                        <a:lumMod val="60000"/>
                        <a:lumOff val="40000"/>
                      </a:schemeClr>
                    </a:solidFill>
                  </a:tcPr>
                </a:tc>
                <a:tc>
                  <a:txBody>
                    <a:bodyPr/>
                    <a:p>
                      <a:pPr>
                        <a:buNone/>
                      </a:pPr>
                      <a:endParaRPr lang="zh-CN" altLang="en-US">
                        <a:noFill/>
                      </a:endParaRPr>
                    </a:p>
                  </a:txBody>
                  <a:tcPr>
                    <a:solidFill>
                      <a:schemeClr val="accent1">
                        <a:lumMod val="60000"/>
                        <a:lumOff val="40000"/>
                      </a:schemeClr>
                    </a:solidFill>
                  </a:tcPr>
                </a:tc>
              </a:tr>
              <a:tr h="2720340">
                <a:tc>
                  <a:txBody>
                    <a:bodyPr/>
                    <a:p>
                      <a:pPr>
                        <a:buNone/>
                      </a:pPr>
                      <a:endParaRPr lang="en-US" altLang="zh-CN">
                        <a:noFill/>
                      </a:endParaRPr>
                    </a:p>
                  </a:txBody>
                  <a:tcPr>
                    <a:solidFill>
                      <a:srgbClr val="F5F5F5"/>
                    </a:solidFill>
                  </a:tcPr>
                </a:tc>
                <a:tc>
                  <a:txBody>
                    <a:bodyPr/>
                    <a:p>
                      <a:pPr>
                        <a:buNone/>
                      </a:pPr>
                      <a:endParaRPr lang="zh-CN" altLang="en-US">
                        <a:noFill/>
                      </a:endParaRPr>
                    </a:p>
                  </a:txBody>
                  <a:tcPr>
                    <a:solidFill>
                      <a:srgbClr val="F5F5F5"/>
                    </a:solidFill>
                  </a:tcPr>
                </a:tc>
              </a:tr>
            </a:tbl>
          </a:graphicData>
        </a:graphic>
      </p:graphicFrame>
      <p:sp>
        <p:nvSpPr>
          <p:cNvPr id="20" name="文本框 19"/>
          <p:cNvSpPr txBox="1"/>
          <p:nvPr/>
        </p:nvSpPr>
        <p:spPr>
          <a:xfrm>
            <a:off x="7028180" y="2667635"/>
            <a:ext cx="1367790" cy="460375"/>
          </a:xfrm>
          <a:prstGeom prst="rect">
            <a:avLst/>
          </a:prstGeom>
          <a:noFill/>
        </p:spPr>
        <p:txBody>
          <a:bodyPr wrap="square" rtlCol="0">
            <a:spAutoFit/>
          </a:bodyPr>
          <a:p>
            <a:pPr algn="ctr"/>
            <a:r>
              <a:rPr lang="en-US" altLang="zh-CN" sz="2400" b="1">
                <a:latin typeface="Times New Roman" panose="02020603050405020304" charset="0"/>
                <a:cs typeface="Times New Roman" panose="02020603050405020304" charset="0"/>
              </a:rPr>
              <a:t>Details</a:t>
            </a:r>
            <a:endParaRPr lang="en-US" altLang="zh-CN" sz="2000" b="1">
              <a:latin typeface="Times New Roman" panose="02020603050405020304" charset="0"/>
              <a:cs typeface="Times New Roman" panose="02020603050405020304" charset="0"/>
            </a:endParaRPr>
          </a:p>
        </p:txBody>
      </p:sp>
      <p:sp>
        <p:nvSpPr>
          <p:cNvPr id="23" name="文本框 22"/>
          <p:cNvSpPr txBox="1"/>
          <p:nvPr/>
        </p:nvSpPr>
        <p:spPr>
          <a:xfrm>
            <a:off x="1755775" y="2667635"/>
            <a:ext cx="2540000" cy="460375"/>
          </a:xfrm>
          <a:prstGeom prst="rect">
            <a:avLst/>
          </a:prstGeom>
          <a:noFill/>
        </p:spPr>
        <p:txBody>
          <a:bodyPr wrap="square" rtlCol="0" anchor="t">
            <a:spAutoFit/>
          </a:bodyPr>
          <a:p>
            <a:pPr algn="ctr"/>
            <a:r>
              <a:rPr lang="zh-CN" altLang="en-US" sz="2400" b="1">
                <a:latin typeface="Times New Roman" panose="02020603050405020304" charset="0"/>
                <a:cs typeface="Times New Roman" panose="02020603050405020304" charset="0"/>
              </a:rPr>
              <a:t>Reasons</a:t>
            </a:r>
            <a:endParaRPr lang="zh-CN" altLang="en-US" sz="2400" b="1">
              <a:latin typeface="Times New Roman" panose="02020603050405020304" charset="0"/>
              <a:cs typeface="Times New Roman" panose="02020603050405020304" charset="0"/>
            </a:endParaRPr>
          </a:p>
        </p:txBody>
      </p:sp>
      <p:sp>
        <p:nvSpPr>
          <p:cNvPr id="41" name="文本框 40"/>
          <p:cNvSpPr txBox="1"/>
          <p:nvPr/>
        </p:nvSpPr>
        <p:spPr>
          <a:xfrm>
            <a:off x="1595755" y="3275330"/>
            <a:ext cx="2484120" cy="1337945"/>
          </a:xfrm>
          <a:prstGeom prst="rect">
            <a:avLst/>
          </a:prstGeom>
          <a:noFill/>
        </p:spPr>
        <p:txBody>
          <a:bodyPr wrap="square" rtlCol="0">
            <a:spAutoFit/>
          </a:bodyPr>
          <a:p>
            <a:pPr algn="just" fontAlgn="auto">
              <a:lnSpc>
                <a:spcPct val="150000"/>
              </a:lnSpc>
            </a:pPr>
            <a:r>
              <a:rPr lang="zh-CN" altLang="en-US">
                <a:latin typeface="Times New Roman" panose="02020603050405020304" charset="0"/>
                <a:cs typeface="Times New Roman" panose="02020603050405020304" charset="0"/>
              </a:rPr>
              <a:t>1. Important Argentines</a:t>
            </a:r>
            <a:endParaRPr lang="zh-CN" altLang="en-US">
              <a:latin typeface="Times New Roman" panose="02020603050405020304" charset="0"/>
              <a:cs typeface="Times New Roman" panose="02020603050405020304" charset="0"/>
            </a:endParaRPr>
          </a:p>
          <a:p>
            <a:pPr algn="just" fontAlgn="auto">
              <a:lnSpc>
                <a:spcPct val="150000"/>
              </a:lnSpc>
            </a:pPr>
            <a:r>
              <a:rPr lang="zh-CN" altLang="en-US">
                <a:latin typeface="Times New Roman" panose="02020603050405020304" charset="0"/>
                <a:cs typeface="Times New Roman" panose="02020603050405020304" charset="0"/>
              </a:rPr>
              <a:t>were (1) ____________</a:t>
            </a:r>
            <a:endParaRPr lang="zh-CN" altLang="en-US">
              <a:latin typeface="Times New Roman" panose="02020603050405020304" charset="0"/>
              <a:cs typeface="Times New Roman" panose="02020603050405020304" charset="0"/>
            </a:endParaRPr>
          </a:p>
          <a:p>
            <a:pPr algn="just" fontAlgn="auto">
              <a:lnSpc>
                <a:spcPct val="150000"/>
              </a:lnSpc>
            </a:pPr>
            <a:r>
              <a:rPr lang="zh-CN" altLang="en-US">
                <a:latin typeface="Times New Roman" panose="02020603050405020304" charset="0"/>
                <a:cs typeface="Times New Roman" panose="02020603050405020304" charset="0"/>
              </a:rPr>
              <a:t>with Nazis.</a:t>
            </a:r>
            <a:endParaRPr lang="zh-CN" altLang="en-US">
              <a:latin typeface="Times New Roman" panose="02020603050405020304" charset="0"/>
              <a:cs typeface="Times New Roman" panose="02020603050405020304" charset="0"/>
            </a:endParaRPr>
          </a:p>
        </p:txBody>
      </p:sp>
      <p:sp>
        <p:nvSpPr>
          <p:cNvPr id="42" name="文本框 41"/>
          <p:cNvSpPr txBox="1"/>
          <p:nvPr/>
        </p:nvSpPr>
        <p:spPr>
          <a:xfrm>
            <a:off x="4347845" y="3339465"/>
            <a:ext cx="6728460" cy="2584450"/>
          </a:xfrm>
          <a:prstGeom prst="rect">
            <a:avLst/>
          </a:prstGeom>
          <a:noFill/>
        </p:spPr>
        <p:txBody>
          <a:bodyPr wrap="square" rtlCol="0" anchor="t">
            <a:spAutoFit/>
          </a:bodyPr>
          <a:p>
            <a:pPr algn="just">
              <a:lnSpc>
                <a:spcPct val="150000"/>
              </a:lnSpc>
            </a:pPr>
            <a:r>
              <a:rPr lang="zh-CN" altLang="en-US">
                <a:latin typeface="Times New Roman" panose="02020603050405020304" charset="0"/>
                <a:cs typeface="Times New Roman" panose="02020603050405020304" charset="0"/>
              </a:rPr>
              <a:t>A. Argentina favored the (2) ______________ during WWII because of (3) _____________________ with Axis countries.</a:t>
            </a:r>
            <a:endParaRPr lang="zh-CN" altLang="en-US">
              <a:latin typeface="Times New Roman" panose="02020603050405020304" charset="0"/>
              <a:cs typeface="Times New Roman" panose="02020603050405020304" charset="0"/>
            </a:endParaRPr>
          </a:p>
          <a:p>
            <a:pPr algn="just">
              <a:lnSpc>
                <a:spcPct val="150000"/>
              </a:lnSpc>
            </a:pPr>
            <a:r>
              <a:rPr lang="zh-CN" altLang="en-US">
                <a:latin typeface="Times New Roman" panose="02020603050405020304" charset="0"/>
                <a:cs typeface="Times New Roman" panose="02020603050405020304" charset="0"/>
              </a:rPr>
              <a:t>B. Nazi Germany promised important (4) ______</a:t>
            </a:r>
            <a:r>
              <a:rPr lang="zh-CN" altLang="en-US">
                <a:latin typeface="Times New Roman" panose="02020603050405020304" charset="0"/>
                <a:cs typeface="Times New Roman" panose="02020603050405020304" charset="0"/>
                <a:sym typeface="+mn-ea"/>
              </a:rPr>
              <a:t>____</a:t>
            </a:r>
            <a:r>
              <a:rPr lang="zh-CN" altLang="en-US">
                <a:latin typeface="Times New Roman" panose="02020603050405020304" charset="0"/>
                <a:cs typeface="Times New Roman" panose="02020603050405020304" charset="0"/>
              </a:rPr>
              <a:t>________ after the war; there were lots of (5) ______________ in Argentina; important Argentine people held (6) _______</a:t>
            </a:r>
            <a:r>
              <a:rPr lang="zh-CN" altLang="en-US">
                <a:latin typeface="Times New Roman" panose="02020603050405020304" charset="0"/>
                <a:cs typeface="Times New Roman" panose="02020603050405020304" charset="0"/>
                <a:sym typeface="+mn-ea"/>
              </a:rPr>
              <a:t>_____</a:t>
            </a:r>
            <a:r>
              <a:rPr lang="zh-CN" altLang="en-US">
                <a:latin typeface="Times New Roman" panose="02020603050405020304" charset="0"/>
                <a:cs typeface="Times New Roman" panose="02020603050405020304" charset="0"/>
              </a:rPr>
              <a:t>_______ in Axis Europe.</a:t>
            </a:r>
            <a:endParaRPr lang="zh-CN" altLang="en-US">
              <a:latin typeface="Times New Roman" panose="02020603050405020304" charset="0"/>
              <a:cs typeface="Times New Roman" panose="02020603050405020304" charset="0"/>
            </a:endParaRPr>
          </a:p>
        </p:txBody>
      </p:sp>
      <p:sp>
        <p:nvSpPr>
          <p:cNvPr id="43" name="文本框 42"/>
          <p:cNvSpPr txBox="1"/>
          <p:nvPr/>
        </p:nvSpPr>
        <p:spPr>
          <a:xfrm>
            <a:off x="2482850" y="3760470"/>
            <a:ext cx="1597025" cy="368300"/>
          </a:xfrm>
          <a:prstGeom prst="rect">
            <a:avLst/>
          </a:prstGeom>
          <a:noFill/>
        </p:spPr>
        <p:txBody>
          <a:bodyPr wrap="square" rtlCol="0" anchor="t">
            <a:spAutoFit/>
          </a:bodyPr>
          <a:p>
            <a:r>
              <a:rPr lang="zh-CN" altLang="en-US">
                <a:solidFill>
                  <a:srgbClr val="C00000"/>
                </a:solidFill>
              </a:rPr>
              <a:t>sympathetic</a:t>
            </a:r>
            <a:endParaRPr lang="zh-CN" altLang="en-US">
              <a:solidFill>
                <a:srgbClr val="C00000"/>
              </a:solidFill>
            </a:endParaRPr>
          </a:p>
        </p:txBody>
      </p:sp>
      <p:sp>
        <p:nvSpPr>
          <p:cNvPr id="44" name="文本框 43"/>
          <p:cNvSpPr txBox="1"/>
          <p:nvPr/>
        </p:nvSpPr>
        <p:spPr>
          <a:xfrm>
            <a:off x="7606665" y="3392170"/>
            <a:ext cx="789305" cy="368300"/>
          </a:xfrm>
          <a:prstGeom prst="rect">
            <a:avLst/>
          </a:prstGeom>
          <a:noFill/>
        </p:spPr>
        <p:txBody>
          <a:bodyPr wrap="square" rtlCol="0" anchor="t">
            <a:spAutoFit/>
          </a:bodyPr>
          <a:p>
            <a:r>
              <a:rPr lang="zh-CN" altLang="en-US">
                <a:solidFill>
                  <a:srgbClr val="C00000"/>
                </a:solidFill>
              </a:rPr>
              <a:t>Axis</a:t>
            </a:r>
            <a:endParaRPr lang="zh-CN" altLang="en-US">
              <a:solidFill>
                <a:srgbClr val="C00000"/>
              </a:solidFill>
            </a:endParaRPr>
          </a:p>
        </p:txBody>
      </p:sp>
      <p:sp>
        <p:nvSpPr>
          <p:cNvPr id="45" name="文本框 44"/>
          <p:cNvSpPr txBox="1"/>
          <p:nvPr/>
        </p:nvSpPr>
        <p:spPr>
          <a:xfrm>
            <a:off x="5179060" y="3869690"/>
            <a:ext cx="2540000" cy="368300"/>
          </a:xfrm>
          <a:prstGeom prst="rect">
            <a:avLst/>
          </a:prstGeom>
          <a:noFill/>
        </p:spPr>
        <p:txBody>
          <a:bodyPr wrap="square" rtlCol="0" anchor="t">
            <a:spAutoFit/>
          </a:bodyPr>
          <a:p>
            <a:r>
              <a:rPr lang="zh-CN" altLang="en-US">
                <a:solidFill>
                  <a:srgbClr val="C00000"/>
                </a:solidFill>
              </a:rPr>
              <a:t>close cultural ties</a:t>
            </a:r>
            <a:endParaRPr lang="zh-CN" altLang="en-US">
              <a:solidFill>
                <a:srgbClr val="C00000"/>
              </a:solidFill>
            </a:endParaRPr>
          </a:p>
        </p:txBody>
      </p:sp>
      <p:sp>
        <p:nvSpPr>
          <p:cNvPr id="46" name="文本框 45"/>
          <p:cNvSpPr txBox="1"/>
          <p:nvPr/>
        </p:nvSpPr>
        <p:spPr>
          <a:xfrm>
            <a:off x="8356600" y="4237990"/>
            <a:ext cx="2540000" cy="368300"/>
          </a:xfrm>
          <a:prstGeom prst="rect">
            <a:avLst/>
          </a:prstGeom>
          <a:noFill/>
        </p:spPr>
        <p:txBody>
          <a:bodyPr wrap="square" rtlCol="0" anchor="t">
            <a:spAutoFit/>
          </a:bodyPr>
          <a:p>
            <a:r>
              <a:rPr lang="zh-CN" altLang="en-US">
                <a:solidFill>
                  <a:srgbClr val="C00000"/>
                </a:solidFill>
              </a:rPr>
              <a:t>trade concessions</a:t>
            </a:r>
            <a:endParaRPr lang="zh-CN" altLang="en-US">
              <a:solidFill>
                <a:srgbClr val="C00000"/>
              </a:solidFill>
            </a:endParaRPr>
          </a:p>
        </p:txBody>
      </p:sp>
      <p:sp>
        <p:nvSpPr>
          <p:cNvPr id="47" name="文本框 46"/>
          <p:cNvSpPr txBox="1"/>
          <p:nvPr/>
        </p:nvSpPr>
        <p:spPr>
          <a:xfrm>
            <a:off x="8062595" y="4613275"/>
            <a:ext cx="923290" cy="368300"/>
          </a:xfrm>
          <a:prstGeom prst="rect">
            <a:avLst/>
          </a:prstGeom>
          <a:noFill/>
        </p:spPr>
        <p:txBody>
          <a:bodyPr wrap="square" rtlCol="0" anchor="t">
            <a:spAutoFit/>
          </a:bodyPr>
          <a:p>
            <a:r>
              <a:rPr lang="zh-CN" altLang="en-US">
                <a:solidFill>
                  <a:srgbClr val="C00000"/>
                </a:solidFill>
              </a:rPr>
              <a:t>spies</a:t>
            </a:r>
            <a:endParaRPr lang="zh-CN" altLang="en-US">
              <a:solidFill>
                <a:srgbClr val="C00000"/>
              </a:solidFill>
            </a:endParaRPr>
          </a:p>
        </p:txBody>
      </p:sp>
      <p:sp>
        <p:nvSpPr>
          <p:cNvPr id="48" name="文本框 47"/>
          <p:cNvSpPr txBox="1"/>
          <p:nvPr/>
        </p:nvSpPr>
        <p:spPr>
          <a:xfrm>
            <a:off x="7938770" y="5100955"/>
            <a:ext cx="2540000" cy="368300"/>
          </a:xfrm>
          <a:prstGeom prst="rect">
            <a:avLst/>
          </a:prstGeom>
          <a:noFill/>
        </p:spPr>
        <p:txBody>
          <a:bodyPr wrap="square" rtlCol="0" anchor="t">
            <a:spAutoFit/>
          </a:bodyPr>
          <a:p>
            <a:r>
              <a:rPr lang="zh-CN" altLang="en-US">
                <a:solidFill>
                  <a:srgbClr val="C00000"/>
                </a:solidFill>
              </a:rPr>
              <a:t>important positions</a:t>
            </a:r>
            <a:endParaRPr lang="zh-CN" altLang="en-US">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linds(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linds(horizont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linds(horizontal)">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78740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Three</a:t>
            </a:r>
            <a:endParaRPr lang="zh-CN" altLang="en-US" sz="2400">
              <a:ln w="22225">
                <a:solidFill>
                  <a:schemeClr val="accent2"/>
                </a:solidFill>
                <a:prstDash val="solid"/>
              </a:ln>
              <a:solidFill>
                <a:schemeClr val="accent2">
                  <a:lumMod val="40000"/>
                  <a:lumOff val="60000"/>
                </a:schemeClr>
              </a:solidFill>
              <a:effectLst/>
            </a:endParaRPr>
          </a:p>
        </p:txBody>
      </p:sp>
      <p:graphicFrame>
        <p:nvGraphicFramePr>
          <p:cNvPr id="12" name="表格 11"/>
          <p:cNvGraphicFramePr/>
          <p:nvPr/>
        </p:nvGraphicFramePr>
        <p:xfrm>
          <a:off x="1259205" y="1461135"/>
          <a:ext cx="9977755" cy="5220970"/>
        </p:xfrm>
        <a:graphic>
          <a:graphicData uri="http://schemas.openxmlformats.org/drawingml/2006/table">
            <a:tbl>
              <a:tblPr firstRow="1" bandRow="1">
                <a:tableStyleId>{5C22544A-7EE6-4342-B048-85BDC9FD1C3A}</a:tableStyleId>
              </a:tblPr>
              <a:tblGrid>
                <a:gridCol w="2990850"/>
                <a:gridCol w="6986905"/>
              </a:tblGrid>
              <a:tr h="657860">
                <a:tc>
                  <a:txBody>
                    <a:bodyPr/>
                    <a:p>
                      <a:pPr>
                        <a:buNone/>
                      </a:pPr>
                      <a:endParaRPr lang="en-US" altLang="zh-CN">
                        <a:noFill/>
                      </a:endParaRPr>
                    </a:p>
                  </a:txBody>
                  <a:tcPr>
                    <a:solidFill>
                      <a:schemeClr val="accent1">
                        <a:lumMod val="60000"/>
                        <a:lumOff val="40000"/>
                      </a:schemeClr>
                    </a:solidFill>
                  </a:tcPr>
                </a:tc>
                <a:tc>
                  <a:txBody>
                    <a:bodyPr/>
                    <a:p>
                      <a:pPr>
                        <a:buNone/>
                      </a:pPr>
                      <a:endParaRPr lang="zh-CN" altLang="en-US">
                        <a:noFill/>
                      </a:endParaRPr>
                    </a:p>
                  </a:txBody>
                  <a:tcPr>
                    <a:solidFill>
                      <a:schemeClr val="accent1">
                        <a:lumMod val="60000"/>
                        <a:lumOff val="40000"/>
                      </a:schemeClr>
                    </a:solidFill>
                  </a:tcPr>
                </a:tc>
              </a:tr>
              <a:tr h="2265045">
                <a:tc>
                  <a:txBody>
                    <a:bodyPr/>
                    <a:p>
                      <a:pPr>
                        <a:buNone/>
                      </a:pPr>
                      <a:r>
                        <a:rPr lang="en-US" altLang="zh-CN">
                          <a:noFill/>
                        </a:rPr>
                        <a:t>pay the way</a:t>
                      </a:r>
                      <a:endParaRPr lang="en-US" altLang="zh-CN">
                        <a:noFill/>
                      </a:endParaRPr>
                    </a:p>
                  </a:txBody>
                  <a:tcPr>
                    <a:solidFill>
                      <a:srgbClr val="F5F5F5"/>
                    </a:solidFill>
                  </a:tcPr>
                </a:tc>
                <a:tc>
                  <a:txBody>
                    <a:bodyPr/>
                    <a:p>
                      <a:pPr>
                        <a:buNone/>
                      </a:pPr>
                      <a:endParaRPr lang="zh-CN" altLang="en-US">
                        <a:noFill/>
                      </a:endParaRPr>
                    </a:p>
                  </a:txBody>
                  <a:tcPr>
                    <a:solidFill>
                      <a:srgbClr val="F5F5F5"/>
                    </a:solidFill>
                  </a:tcPr>
                </a:tc>
              </a:tr>
              <a:tr h="2298065">
                <a:tc>
                  <a:txBody>
                    <a:bodyPr/>
                    <a:p>
                      <a:pPr>
                        <a:buNone/>
                      </a:pPr>
                      <a:r>
                        <a:rPr lang="en-US" altLang="zh-CN">
                          <a:noFill/>
                        </a:rPr>
                        <a:t>3. There was a (11)</a:t>
                      </a:r>
                      <a:endParaRPr lang="en-US" altLang="zh-CN">
                        <a:noFill/>
                      </a:endParaRPr>
                    </a:p>
                    <a:p>
                      <a:pPr>
                        <a:buNone/>
                      </a:pPr>
                      <a:r>
                        <a:rPr lang="en-US" altLang="zh-CN">
                          <a:noFill/>
                        </a:rPr>
                        <a:t>_______ b e h i n d t h e</a:t>
                      </a:r>
                      <a:endParaRPr lang="en-US" altLang="zh-CN">
                        <a:noFill/>
                      </a:endParaRPr>
                    </a:p>
                    <a:p>
                      <a:pPr>
                        <a:buNone/>
                      </a:pPr>
                      <a:r>
                        <a:rPr lang="en-US" altLang="zh-CN">
                          <a:noFill/>
                        </a:rPr>
                        <a:t>Argentina’s acceptance</a:t>
                      </a:r>
                      <a:endParaRPr lang="en-US" altLang="zh-CN">
                        <a:noFill/>
                      </a:endParaRPr>
                    </a:p>
                    <a:p>
                      <a:pPr>
                        <a:buNone/>
                      </a:pPr>
                      <a:r>
                        <a:rPr lang="en-US" altLang="zh-CN">
                          <a:noFill/>
                        </a:rPr>
                        <a:t>of Nazis.</a:t>
                      </a:r>
                      <a:endParaRPr lang="en-US" altLang="zh-CN">
                        <a:noFill/>
                      </a:endParaRPr>
                    </a:p>
                  </a:txBody>
                  <a:tcPr>
                    <a:solidFill>
                      <a:srgbClr val="F5F5F5"/>
                    </a:solidFill>
                  </a:tcPr>
                </a:tc>
                <a:tc>
                  <a:txBody>
                    <a:bodyPr/>
                    <a:p>
                      <a:pPr>
                        <a:buNone/>
                      </a:pPr>
                      <a:endParaRPr lang="zh-CN" altLang="en-US">
                        <a:noFill/>
                      </a:endParaRPr>
                    </a:p>
                  </a:txBody>
                  <a:tcPr>
                    <a:solidFill>
                      <a:srgbClr val="F5F5F5"/>
                    </a:solidFill>
                  </a:tcPr>
                </a:tc>
              </a:tr>
            </a:tbl>
          </a:graphicData>
        </a:graphic>
      </p:graphicFrame>
      <p:sp>
        <p:nvSpPr>
          <p:cNvPr id="20" name="文本框 19"/>
          <p:cNvSpPr txBox="1"/>
          <p:nvPr/>
        </p:nvSpPr>
        <p:spPr>
          <a:xfrm>
            <a:off x="7028180" y="1565275"/>
            <a:ext cx="1367790" cy="460375"/>
          </a:xfrm>
          <a:prstGeom prst="rect">
            <a:avLst/>
          </a:prstGeom>
          <a:noFill/>
        </p:spPr>
        <p:txBody>
          <a:bodyPr wrap="square" rtlCol="0">
            <a:spAutoFit/>
          </a:bodyPr>
          <a:p>
            <a:pPr algn="ctr"/>
            <a:r>
              <a:rPr lang="en-US" altLang="zh-CN" sz="2400" b="1">
                <a:latin typeface="Times New Roman" panose="02020603050405020304" charset="0"/>
                <a:cs typeface="Times New Roman" panose="02020603050405020304" charset="0"/>
              </a:rPr>
              <a:t>Details</a:t>
            </a:r>
            <a:endParaRPr lang="en-US" altLang="zh-CN" sz="2000" b="1">
              <a:latin typeface="Times New Roman" panose="02020603050405020304" charset="0"/>
              <a:cs typeface="Times New Roman" panose="02020603050405020304" charset="0"/>
            </a:endParaRPr>
          </a:p>
        </p:txBody>
      </p:sp>
      <p:sp>
        <p:nvSpPr>
          <p:cNvPr id="23" name="文本框 22"/>
          <p:cNvSpPr txBox="1"/>
          <p:nvPr/>
        </p:nvSpPr>
        <p:spPr>
          <a:xfrm>
            <a:off x="1744345" y="1499870"/>
            <a:ext cx="2540000" cy="460375"/>
          </a:xfrm>
          <a:prstGeom prst="rect">
            <a:avLst/>
          </a:prstGeom>
          <a:noFill/>
        </p:spPr>
        <p:txBody>
          <a:bodyPr wrap="square" rtlCol="0" anchor="t">
            <a:spAutoFit/>
          </a:bodyPr>
          <a:p>
            <a:pPr algn="ctr"/>
            <a:r>
              <a:rPr lang="zh-CN" altLang="en-US" sz="2400" b="1">
                <a:latin typeface="Times New Roman" panose="02020603050405020304" charset="0"/>
                <a:cs typeface="Times New Roman" panose="02020603050405020304" charset="0"/>
              </a:rPr>
              <a:t>Reasons</a:t>
            </a:r>
            <a:endParaRPr lang="zh-CN" altLang="en-US" sz="2400" b="1">
              <a:latin typeface="Times New Roman" panose="02020603050405020304" charset="0"/>
              <a:cs typeface="Times New Roman" panose="02020603050405020304" charset="0"/>
            </a:endParaRPr>
          </a:p>
        </p:txBody>
      </p:sp>
      <p:sp>
        <p:nvSpPr>
          <p:cNvPr id="41" name="文本框 40"/>
          <p:cNvSpPr txBox="1"/>
          <p:nvPr/>
        </p:nvSpPr>
        <p:spPr>
          <a:xfrm>
            <a:off x="1462405" y="2214880"/>
            <a:ext cx="2484120" cy="1337945"/>
          </a:xfrm>
          <a:prstGeom prst="rect">
            <a:avLst/>
          </a:prstGeom>
          <a:noFill/>
        </p:spPr>
        <p:txBody>
          <a:bodyPr wrap="square" rtlCol="0">
            <a:spAutoFit/>
          </a:bodyPr>
          <a:p>
            <a:pPr algn="just" fontAlgn="auto">
              <a:lnSpc>
                <a:spcPct val="150000"/>
              </a:lnSpc>
            </a:pPr>
            <a:r>
              <a:rPr lang="zh-CN" altLang="en-US">
                <a:latin typeface="Times New Roman" panose="02020603050405020304" charset="0"/>
                <a:cs typeface="Times New Roman" panose="02020603050405020304" charset="0"/>
              </a:rPr>
              <a:t>2 . N a z i s h a d ( 7 )</a:t>
            </a:r>
            <a:endParaRPr lang="zh-CN" altLang="en-US">
              <a:latin typeface="Times New Roman" panose="02020603050405020304" charset="0"/>
              <a:cs typeface="Times New Roman" panose="02020603050405020304" charset="0"/>
            </a:endParaRPr>
          </a:p>
          <a:p>
            <a:pPr algn="just" fontAlgn="auto">
              <a:lnSpc>
                <a:spcPct val="150000"/>
              </a:lnSpc>
            </a:pPr>
            <a:r>
              <a:rPr lang="zh-CN" altLang="en-US">
                <a:latin typeface="Times New Roman" panose="02020603050405020304" charset="0"/>
                <a:cs typeface="Times New Roman" panose="02020603050405020304" charset="0"/>
              </a:rPr>
              <a:t>_______</a:t>
            </a:r>
            <a:r>
              <a:rPr lang="zh-CN" altLang="en-US">
                <a:latin typeface="Times New Roman" panose="02020603050405020304" charset="0"/>
                <a:cs typeface="Times New Roman" panose="02020603050405020304" charset="0"/>
                <a:sym typeface="+mn-ea"/>
              </a:rPr>
              <a:t>__</a:t>
            </a:r>
            <a:r>
              <a:rPr lang="zh-CN" altLang="en-US">
                <a:latin typeface="Times New Roman" panose="02020603050405020304" charset="0"/>
                <a:cs typeface="Times New Roman" panose="02020603050405020304" charset="0"/>
              </a:rPr>
              <a:t>___ in Europe.</a:t>
            </a:r>
            <a:endParaRPr lang="zh-CN" altLang="en-US">
              <a:latin typeface="Times New Roman" panose="02020603050405020304" charset="0"/>
              <a:cs typeface="Times New Roman" panose="02020603050405020304" charset="0"/>
            </a:endParaRPr>
          </a:p>
        </p:txBody>
      </p:sp>
      <p:sp>
        <p:nvSpPr>
          <p:cNvPr id="42" name="文本框 41"/>
          <p:cNvSpPr txBox="1"/>
          <p:nvPr/>
        </p:nvSpPr>
        <p:spPr>
          <a:xfrm>
            <a:off x="4347845" y="2171700"/>
            <a:ext cx="6728460" cy="2168525"/>
          </a:xfrm>
          <a:prstGeom prst="rect">
            <a:avLst/>
          </a:prstGeom>
          <a:noFill/>
        </p:spPr>
        <p:txBody>
          <a:bodyPr wrap="square" rtlCol="0" anchor="t">
            <a:spAutoFit/>
          </a:bodyPr>
          <a:p>
            <a:pPr algn="just">
              <a:lnSpc>
                <a:spcPct val="150000"/>
              </a:lnSpc>
            </a:pPr>
            <a:r>
              <a:rPr lang="zh-CN" altLang="en-US">
                <a:latin typeface="Times New Roman" panose="02020603050405020304" charset="0"/>
                <a:cs typeface="Times New Roman" panose="02020603050405020304" charset="0"/>
              </a:rPr>
              <a:t>A. Spain provided (8) ______________ shelter for defeated Nazis.</a:t>
            </a:r>
            <a:endParaRPr lang="zh-CN" altLang="en-US">
              <a:latin typeface="Times New Roman" panose="02020603050405020304" charset="0"/>
              <a:cs typeface="Times New Roman" panose="02020603050405020304" charset="0"/>
            </a:endParaRPr>
          </a:p>
          <a:p>
            <a:pPr algn="just">
              <a:lnSpc>
                <a:spcPct val="150000"/>
              </a:lnSpc>
            </a:pPr>
            <a:r>
              <a:rPr lang="zh-CN" altLang="en-US">
                <a:latin typeface="Times New Roman" panose="02020603050405020304" charset="0"/>
                <a:cs typeface="Times New Roman" panose="02020603050405020304" charset="0"/>
              </a:rPr>
              <a:t>B. Many important Swiss leaders had been (9) ______________ in their support of Germany.</a:t>
            </a:r>
            <a:endParaRPr lang="zh-CN" altLang="en-US">
              <a:latin typeface="Times New Roman" panose="02020603050405020304" charset="0"/>
              <a:cs typeface="Times New Roman" panose="02020603050405020304" charset="0"/>
            </a:endParaRPr>
          </a:p>
          <a:p>
            <a:pPr algn="just">
              <a:lnSpc>
                <a:spcPct val="150000"/>
              </a:lnSpc>
            </a:pPr>
            <a:r>
              <a:rPr lang="zh-CN" altLang="en-US">
                <a:latin typeface="Times New Roman" panose="02020603050405020304" charset="0"/>
                <a:cs typeface="Times New Roman" panose="02020603050405020304" charset="0"/>
              </a:rPr>
              <a:t>C. High-ranking Catholic Church officials made it easy for Nazis to (10) ______________.</a:t>
            </a:r>
            <a:endParaRPr lang="zh-CN" altLang="en-US">
              <a:latin typeface="Times New Roman" panose="02020603050405020304" charset="0"/>
              <a:cs typeface="Times New Roman" panose="02020603050405020304" charset="0"/>
            </a:endParaRPr>
          </a:p>
        </p:txBody>
      </p:sp>
      <p:sp>
        <p:nvSpPr>
          <p:cNvPr id="10" name="文本框 9"/>
          <p:cNvSpPr txBox="1"/>
          <p:nvPr/>
        </p:nvSpPr>
        <p:spPr>
          <a:xfrm>
            <a:off x="1462405" y="4562475"/>
            <a:ext cx="2534920" cy="1753235"/>
          </a:xfrm>
          <a:prstGeom prst="rect">
            <a:avLst/>
          </a:prstGeom>
          <a:noFill/>
        </p:spPr>
        <p:txBody>
          <a:bodyPr wrap="square" rtlCol="0" anchor="t">
            <a:spAutoFit/>
          </a:bodyPr>
          <a:p>
            <a:pPr algn="just">
              <a:lnSpc>
                <a:spcPct val="150000"/>
              </a:lnSpc>
            </a:pPr>
            <a:r>
              <a:rPr lang="zh-CN" altLang="en-US">
                <a:latin typeface="Times New Roman" panose="02020603050405020304" charset="0"/>
                <a:cs typeface="Times New Roman" panose="02020603050405020304" charset="0"/>
              </a:rPr>
              <a:t>3. There was a (11) __</a:t>
            </a:r>
            <a:r>
              <a:rPr lang="zh-CN" altLang="en-US">
                <a:latin typeface="Times New Roman" panose="02020603050405020304" charset="0"/>
                <a:cs typeface="Times New Roman" panose="02020603050405020304" charset="0"/>
                <a:sym typeface="+mn-ea"/>
              </a:rPr>
              <a:t>______</a:t>
            </a:r>
            <a:r>
              <a:rPr lang="zh-CN" altLang="en-US">
                <a:latin typeface="Times New Roman" panose="02020603050405020304" charset="0"/>
                <a:cs typeface="Times New Roman" panose="02020603050405020304" charset="0"/>
              </a:rPr>
              <a:t>_</a:t>
            </a:r>
            <a:r>
              <a:rPr lang="zh-CN" altLang="en-US">
                <a:latin typeface="Times New Roman" panose="02020603050405020304" charset="0"/>
                <a:cs typeface="Times New Roman" panose="02020603050405020304" charset="0"/>
                <a:sym typeface="+mn-ea"/>
              </a:rPr>
              <a:t>_</a:t>
            </a:r>
            <a:r>
              <a:rPr lang="zh-CN" altLang="en-US">
                <a:latin typeface="Times New Roman" panose="02020603050405020304" charset="0"/>
                <a:cs typeface="Times New Roman" panose="02020603050405020304" charset="0"/>
              </a:rPr>
              <a:t>_</a:t>
            </a:r>
            <a:r>
              <a:rPr lang="zh-CN" altLang="en-US">
                <a:latin typeface="Times New Roman" panose="02020603050405020304" charset="0"/>
                <a:cs typeface="Times New Roman" panose="02020603050405020304" charset="0"/>
                <a:sym typeface="+mn-ea"/>
              </a:rPr>
              <a:t>__</a:t>
            </a:r>
            <a:r>
              <a:rPr lang="zh-CN" altLang="en-US">
                <a:latin typeface="Times New Roman" panose="02020603050405020304" charset="0"/>
                <a:cs typeface="Times New Roman" panose="02020603050405020304" charset="0"/>
              </a:rPr>
              <a:t>__ behind the Argentina’s acceptance of Nazis.</a:t>
            </a:r>
            <a:endParaRPr lang="zh-CN" altLang="en-US">
              <a:latin typeface="Times New Roman" panose="02020603050405020304" charset="0"/>
              <a:cs typeface="Times New Roman" panose="02020603050405020304" charset="0"/>
            </a:endParaRPr>
          </a:p>
        </p:txBody>
      </p:sp>
      <p:sp>
        <p:nvSpPr>
          <p:cNvPr id="11" name="文本框 10"/>
          <p:cNvSpPr txBox="1"/>
          <p:nvPr/>
        </p:nvSpPr>
        <p:spPr>
          <a:xfrm>
            <a:off x="4411980" y="4562475"/>
            <a:ext cx="6664325" cy="1753235"/>
          </a:xfrm>
          <a:prstGeom prst="rect">
            <a:avLst/>
          </a:prstGeom>
          <a:noFill/>
        </p:spPr>
        <p:txBody>
          <a:bodyPr wrap="square" rtlCol="0" anchor="t">
            <a:spAutoFit/>
          </a:bodyPr>
          <a:p>
            <a:pPr algn="just">
              <a:lnSpc>
                <a:spcPct val="150000"/>
              </a:lnSpc>
            </a:pPr>
            <a:r>
              <a:rPr lang="zh-CN" altLang="en-US">
                <a:latin typeface="Times New Roman" panose="02020603050405020304" charset="0"/>
                <a:cs typeface="Times New Roman" panose="02020603050405020304" charset="0"/>
              </a:rPr>
              <a:t>A. Argentine businessmen of German descent wanted to (12) ______________ for escaping Nazis.</a:t>
            </a:r>
            <a:endParaRPr lang="zh-CN" altLang="en-US">
              <a:latin typeface="Times New Roman" panose="02020603050405020304" charset="0"/>
              <a:cs typeface="Times New Roman" panose="02020603050405020304" charset="0"/>
            </a:endParaRPr>
          </a:p>
          <a:p>
            <a:pPr algn="just">
              <a:lnSpc>
                <a:spcPct val="150000"/>
              </a:lnSpc>
            </a:pPr>
            <a:r>
              <a:rPr lang="zh-CN" altLang="en-US">
                <a:latin typeface="Times New Roman" panose="02020603050405020304" charset="0"/>
                <a:cs typeface="Times New Roman" panose="02020603050405020304" charset="0"/>
              </a:rPr>
              <a:t>B. Some Nazis (13) ______</a:t>
            </a:r>
            <a:r>
              <a:rPr lang="zh-CN" altLang="en-US">
                <a:latin typeface="Times New Roman" panose="02020603050405020304" charset="0"/>
                <a:cs typeface="Times New Roman" panose="02020603050405020304" charset="0"/>
                <a:sym typeface="+mn-ea"/>
              </a:rPr>
              <a:t>__</a:t>
            </a:r>
            <a:r>
              <a:rPr lang="zh-CN" altLang="en-US">
                <a:latin typeface="Times New Roman" panose="02020603050405020304" charset="0"/>
                <a:cs typeface="Times New Roman" panose="02020603050405020304" charset="0"/>
              </a:rPr>
              <a:t>________ valuables in Switzerland.</a:t>
            </a:r>
            <a:endParaRPr lang="zh-CN" altLang="en-US">
              <a:latin typeface="Times New Roman" panose="02020603050405020304" charset="0"/>
              <a:cs typeface="Times New Roman" panose="02020603050405020304" charset="0"/>
            </a:endParaRPr>
          </a:p>
          <a:p>
            <a:pPr algn="just">
              <a:lnSpc>
                <a:spcPct val="150000"/>
              </a:lnSpc>
            </a:pPr>
            <a:r>
              <a:rPr lang="zh-CN" altLang="en-US">
                <a:latin typeface="Times New Roman" panose="02020603050405020304" charset="0"/>
                <a:cs typeface="Times New Roman" panose="02020603050405020304" charset="0"/>
              </a:rPr>
              <a:t>C. (14) _______</a:t>
            </a:r>
            <a:r>
              <a:rPr lang="zh-CN" altLang="en-US">
                <a:latin typeface="Times New Roman" panose="02020603050405020304" charset="0"/>
                <a:cs typeface="Times New Roman" panose="02020603050405020304" charset="0"/>
                <a:sym typeface="+mn-ea"/>
              </a:rPr>
              <a:t>_</a:t>
            </a:r>
            <a:r>
              <a:rPr lang="zh-CN" altLang="en-US">
                <a:latin typeface="Times New Roman" panose="02020603050405020304" charset="0"/>
                <a:cs typeface="Times New Roman" panose="02020603050405020304" charset="0"/>
              </a:rPr>
              <a:t>_______ were bribed to let Nazis cross Allied lines.</a:t>
            </a:r>
            <a:endParaRPr lang="zh-CN" altLang="en-US">
              <a:latin typeface="Times New Roman" panose="02020603050405020304" charset="0"/>
              <a:cs typeface="Times New Roman" panose="02020603050405020304" charset="0"/>
            </a:endParaRPr>
          </a:p>
        </p:txBody>
      </p:sp>
      <p:sp>
        <p:nvSpPr>
          <p:cNvPr id="21" name="文本框 20"/>
          <p:cNvSpPr txBox="1"/>
          <p:nvPr/>
        </p:nvSpPr>
        <p:spPr>
          <a:xfrm>
            <a:off x="1744345" y="2700020"/>
            <a:ext cx="2540000" cy="368300"/>
          </a:xfrm>
          <a:prstGeom prst="rect">
            <a:avLst/>
          </a:prstGeom>
          <a:noFill/>
        </p:spPr>
        <p:txBody>
          <a:bodyPr wrap="square" rtlCol="0" anchor="t">
            <a:spAutoFit/>
          </a:bodyPr>
          <a:p>
            <a:r>
              <a:rPr lang="zh-CN" altLang="en-US">
                <a:solidFill>
                  <a:srgbClr val="C00000"/>
                </a:solidFill>
              </a:rPr>
              <a:t>many friends</a:t>
            </a:r>
            <a:endParaRPr lang="zh-CN" altLang="en-US">
              <a:solidFill>
                <a:srgbClr val="C00000"/>
              </a:solidFill>
            </a:endParaRPr>
          </a:p>
        </p:txBody>
      </p:sp>
      <p:sp>
        <p:nvSpPr>
          <p:cNvPr id="24" name="文本框 23"/>
          <p:cNvSpPr txBox="1"/>
          <p:nvPr/>
        </p:nvSpPr>
        <p:spPr>
          <a:xfrm>
            <a:off x="6844030" y="2214245"/>
            <a:ext cx="772795" cy="368300"/>
          </a:xfrm>
          <a:prstGeom prst="rect">
            <a:avLst/>
          </a:prstGeom>
          <a:noFill/>
        </p:spPr>
        <p:txBody>
          <a:bodyPr wrap="square" rtlCol="0" anchor="t">
            <a:spAutoFit/>
          </a:bodyPr>
          <a:p>
            <a:r>
              <a:rPr lang="zh-CN" altLang="en-US">
                <a:solidFill>
                  <a:srgbClr val="C00000"/>
                </a:solidFill>
              </a:rPr>
              <a:t>safe</a:t>
            </a:r>
            <a:endParaRPr lang="zh-CN" altLang="en-US">
              <a:solidFill>
                <a:srgbClr val="C00000"/>
              </a:solidFill>
            </a:endParaRPr>
          </a:p>
        </p:txBody>
      </p:sp>
      <p:sp>
        <p:nvSpPr>
          <p:cNvPr id="39" name="文本框 38"/>
          <p:cNvSpPr txBox="1"/>
          <p:nvPr/>
        </p:nvSpPr>
        <p:spPr>
          <a:xfrm>
            <a:off x="9136380" y="2699385"/>
            <a:ext cx="1473200" cy="368300"/>
          </a:xfrm>
          <a:prstGeom prst="rect">
            <a:avLst/>
          </a:prstGeom>
          <a:noFill/>
        </p:spPr>
        <p:txBody>
          <a:bodyPr wrap="square" rtlCol="0" anchor="t">
            <a:spAutoFit/>
          </a:bodyPr>
          <a:p>
            <a:r>
              <a:rPr lang="zh-CN" altLang="en-US">
                <a:solidFill>
                  <a:srgbClr val="C00000"/>
                </a:solidFill>
              </a:rPr>
              <a:t>outspoken</a:t>
            </a:r>
            <a:endParaRPr lang="zh-CN" altLang="en-US">
              <a:solidFill>
                <a:srgbClr val="C00000"/>
              </a:solidFill>
            </a:endParaRPr>
          </a:p>
        </p:txBody>
      </p:sp>
      <p:sp>
        <p:nvSpPr>
          <p:cNvPr id="40" name="文本框 39"/>
          <p:cNvSpPr txBox="1"/>
          <p:nvPr/>
        </p:nvSpPr>
        <p:spPr>
          <a:xfrm>
            <a:off x="5076190" y="3886200"/>
            <a:ext cx="1210310" cy="368300"/>
          </a:xfrm>
          <a:prstGeom prst="rect">
            <a:avLst/>
          </a:prstGeom>
          <a:noFill/>
        </p:spPr>
        <p:txBody>
          <a:bodyPr wrap="square" rtlCol="0" anchor="t">
            <a:spAutoFit/>
          </a:bodyPr>
          <a:p>
            <a:r>
              <a:rPr lang="zh-CN" altLang="en-US">
                <a:solidFill>
                  <a:srgbClr val="C00000"/>
                </a:solidFill>
              </a:rPr>
              <a:t>escape</a:t>
            </a:r>
            <a:endParaRPr lang="zh-CN" altLang="en-US">
              <a:solidFill>
                <a:srgbClr val="C00000"/>
              </a:solidFill>
            </a:endParaRPr>
          </a:p>
        </p:txBody>
      </p:sp>
      <p:sp>
        <p:nvSpPr>
          <p:cNvPr id="43" name="文本框 42"/>
          <p:cNvSpPr txBox="1"/>
          <p:nvPr/>
        </p:nvSpPr>
        <p:spPr>
          <a:xfrm>
            <a:off x="1595755" y="5100955"/>
            <a:ext cx="2784475" cy="368300"/>
          </a:xfrm>
          <a:prstGeom prst="rect">
            <a:avLst/>
          </a:prstGeom>
          <a:noFill/>
        </p:spPr>
        <p:txBody>
          <a:bodyPr wrap="square" rtlCol="0" anchor="t">
            <a:spAutoFit/>
          </a:bodyPr>
          <a:p>
            <a:r>
              <a:rPr lang="zh-CN" altLang="en-US">
                <a:solidFill>
                  <a:srgbClr val="C00000"/>
                </a:solidFill>
              </a:rPr>
              <a:t>financial incentive</a:t>
            </a:r>
            <a:endParaRPr lang="zh-CN" altLang="en-US">
              <a:solidFill>
                <a:srgbClr val="C00000"/>
              </a:solidFill>
            </a:endParaRPr>
          </a:p>
        </p:txBody>
      </p:sp>
      <p:sp>
        <p:nvSpPr>
          <p:cNvPr id="44" name="文本框 43"/>
          <p:cNvSpPr txBox="1"/>
          <p:nvPr/>
        </p:nvSpPr>
        <p:spPr>
          <a:xfrm>
            <a:off x="4580890" y="4999990"/>
            <a:ext cx="1705610" cy="368300"/>
          </a:xfrm>
          <a:prstGeom prst="rect">
            <a:avLst/>
          </a:prstGeom>
          <a:noFill/>
        </p:spPr>
        <p:txBody>
          <a:bodyPr wrap="square" rtlCol="0" anchor="t">
            <a:spAutoFit/>
          </a:bodyPr>
          <a:p>
            <a:r>
              <a:rPr lang="zh-CN" altLang="en-US">
                <a:solidFill>
                  <a:srgbClr val="C00000"/>
                </a:solidFill>
              </a:rPr>
              <a:t>pay the way</a:t>
            </a:r>
            <a:endParaRPr lang="zh-CN" altLang="en-US">
              <a:solidFill>
                <a:srgbClr val="C00000"/>
              </a:solidFill>
            </a:endParaRPr>
          </a:p>
        </p:txBody>
      </p:sp>
      <p:sp>
        <p:nvSpPr>
          <p:cNvPr id="45" name="文本框 44"/>
          <p:cNvSpPr txBox="1"/>
          <p:nvPr/>
        </p:nvSpPr>
        <p:spPr>
          <a:xfrm>
            <a:off x="6295390" y="5469255"/>
            <a:ext cx="2540000" cy="368300"/>
          </a:xfrm>
          <a:prstGeom prst="rect">
            <a:avLst/>
          </a:prstGeom>
          <a:noFill/>
        </p:spPr>
        <p:txBody>
          <a:bodyPr wrap="square" rtlCol="0" anchor="t">
            <a:spAutoFit/>
          </a:bodyPr>
          <a:p>
            <a:r>
              <a:rPr lang="zh-CN" altLang="en-US">
                <a:solidFill>
                  <a:srgbClr val="C00000"/>
                </a:solidFill>
              </a:rPr>
              <a:t>squirreled away</a:t>
            </a:r>
            <a:endParaRPr lang="zh-CN" altLang="en-US">
              <a:solidFill>
                <a:srgbClr val="C00000"/>
              </a:solidFill>
            </a:endParaRPr>
          </a:p>
        </p:txBody>
      </p:sp>
      <p:sp>
        <p:nvSpPr>
          <p:cNvPr id="46" name="文本框 45"/>
          <p:cNvSpPr txBox="1"/>
          <p:nvPr/>
        </p:nvSpPr>
        <p:spPr>
          <a:xfrm>
            <a:off x="5171440" y="5837555"/>
            <a:ext cx="1849120" cy="368300"/>
          </a:xfrm>
          <a:prstGeom prst="rect">
            <a:avLst/>
          </a:prstGeom>
          <a:noFill/>
        </p:spPr>
        <p:txBody>
          <a:bodyPr wrap="square" rtlCol="0" anchor="t">
            <a:spAutoFit/>
          </a:bodyPr>
          <a:p>
            <a:r>
              <a:rPr lang="zh-CN" altLang="en-US">
                <a:solidFill>
                  <a:srgbClr val="C00000"/>
                </a:solidFill>
              </a:rPr>
              <a:t>British officers</a:t>
            </a:r>
            <a:endParaRPr lang="zh-CN" altLang="en-US">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horizontal)">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blinds(horizontal)">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linds(horizontal)">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linds(horizontal)">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linds(horizontal)">
                                      <p:cBhvr>
                                        <p:cTn id="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9" grpId="0"/>
      <p:bldP spid="40" grpId="0"/>
      <p:bldP spid="4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78740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Three</a:t>
            </a:r>
            <a:endParaRPr lang="zh-CN" altLang="en-US" sz="2400">
              <a:ln w="22225">
                <a:solidFill>
                  <a:schemeClr val="accent2"/>
                </a:solidFill>
                <a:prstDash val="solid"/>
              </a:ln>
              <a:solidFill>
                <a:schemeClr val="accent2">
                  <a:lumMod val="40000"/>
                  <a:lumOff val="60000"/>
                </a:schemeClr>
              </a:solidFill>
              <a:effectLst/>
            </a:endParaRPr>
          </a:p>
        </p:txBody>
      </p:sp>
      <p:graphicFrame>
        <p:nvGraphicFramePr>
          <p:cNvPr id="12" name="表格 11"/>
          <p:cNvGraphicFramePr/>
          <p:nvPr/>
        </p:nvGraphicFramePr>
        <p:xfrm>
          <a:off x="1259205" y="2205990"/>
          <a:ext cx="9994265" cy="2886710"/>
        </p:xfrm>
        <a:graphic>
          <a:graphicData uri="http://schemas.openxmlformats.org/drawingml/2006/table">
            <a:tbl>
              <a:tblPr firstRow="1" bandRow="1">
                <a:tableStyleId>{5C22544A-7EE6-4342-B048-85BDC9FD1C3A}</a:tableStyleId>
              </a:tblPr>
              <a:tblGrid>
                <a:gridCol w="2995930"/>
                <a:gridCol w="6998335"/>
              </a:tblGrid>
              <a:tr h="516890">
                <a:tc>
                  <a:txBody>
                    <a:bodyPr/>
                    <a:p>
                      <a:pPr>
                        <a:buNone/>
                      </a:pPr>
                      <a:endParaRPr lang="en-US" altLang="zh-CN">
                        <a:noFill/>
                      </a:endParaRPr>
                    </a:p>
                  </a:txBody>
                  <a:tcPr>
                    <a:solidFill>
                      <a:schemeClr val="accent1">
                        <a:lumMod val="60000"/>
                        <a:lumOff val="40000"/>
                      </a:schemeClr>
                    </a:solidFill>
                  </a:tcPr>
                </a:tc>
                <a:tc>
                  <a:txBody>
                    <a:bodyPr/>
                    <a:p>
                      <a:pPr>
                        <a:buNone/>
                      </a:pPr>
                      <a:endParaRPr lang="zh-CN" altLang="en-US">
                        <a:noFill/>
                      </a:endParaRPr>
                    </a:p>
                  </a:txBody>
                  <a:tcPr>
                    <a:solidFill>
                      <a:schemeClr val="accent1">
                        <a:lumMod val="60000"/>
                        <a:lumOff val="40000"/>
                      </a:schemeClr>
                    </a:solidFill>
                  </a:tcPr>
                </a:tc>
              </a:tr>
              <a:tr h="2369820">
                <a:tc>
                  <a:txBody>
                    <a:bodyPr/>
                    <a:p>
                      <a:pPr>
                        <a:buNone/>
                      </a:pPr>
                      <a:endParaRPr lang="en-US" altLang="zh-CN">
                        <a:noFill/>
                      </a:endParaRPr>
                    </a:p>
                  </a:txBody>
                  <a:tcPr>
                    <a:solidFill>
                      <a:srgbClr val="F5F5F5"/>
                    </a:solidFill>
                  </a:tcPr>
                </a:tc>
                <a:tc>
                  <a:txBody>
                    <a:bodyPr/>
                    <a:p>
                      <a:pPr>
                        <a:buNone/>
                      </a:pPr>
                      <a:endParaRPr lang="zh-CN" altLang="en-US">
                        <a:noFill/>
                      </a:endParaRPr>
                    </a:p>
                  </a:txBody>
                  <a:tcPr>
                    <a:solidFill>
                      <a:srgbClr val="F5F5F5"/>
                    </a:solidFill>
                  </a:tcPr>
                </a:tc>
              </a:tr>
            </a:tbl>
          </a:graphicData>
        </a:graphic>
      </p:graphicFrame>
      <p:sp>
        <p:nvSpPr>
          <p:cNvPr id="20" name="文本框 19"/>
          <p:cNvSpPr txBox="1"/>
          <p:nvPr/>
        </p:nvSpPr>
        <p:spPr>
          <a:xfrm>
            <a:off x="7052945" y="2214880"/>
            <a:ext cx="1367790" cy="460375"/>
          </a:xfrm>
          <a:prstGeom prst="rect">
            <a:avLst/>
          </a:prstGeom>
          <a:noFill/>
        </p:spPr>
        <p:txBody>
          <a:bodyPr wrap="square" rtlCol="0">
            <a:spAutoFit/>
          </a:bodyPr>
          <a:p>
            <a:pPr algn="ctr"/>
            <a:r>
              <a:rPr lang="en-US" altLang="zh-CN" sz="2400" b="1">
                <a:latin typeface="Times New Roman" panose="02020603050405020304" charset="0"/>
                <a:cs typeface="Times New Roman" panose="02020603050405020304" charset="0"/>
              </a:rPr>
              <a:t>Details</a:t>
            </a:r>
            <a:endParaRPr lang="en-US" altLang="zh-CN" sz="2000" b="1">
              <a:latin typeface="Times New Roman" panose="02020603050405020304" charset="0"/>
              <a:cs typeface="Times New Roman" panose="02020603050405020304" charset="0"/>
            </a:endParaRPr>
          </a:p>
        </p:txBody>
      </p:sp>
      <p:sp>
        <p:nvSpPr>
          <p:cNvPr id="23" name="文本框 22"/>
          <p:cNvSpPr txBox="1"/>
          <p:nvPr/>
        </p:nvSpPr>
        <p:spPr>
          <a:xfrm>
            <a:off x="1755775" y="2214880"/>
            <a:ext cx="2540000" cy="460375"/>
          </a:xfrm>
          <a:prstGeom prst="rect">
            <a:avLst/>
          </a:prstGeom>
          <a:noFill/>
        </p:spPr>
        <p:txBody>
          <a:bodyPr wrap="square" rtlCol="0" anchor="t">
            <a:spAutoFit/>
          </a:bodyPr>
          <a:p>
            <a:pPr algn="ctr"/>
            <a:r>
              <a:rPr lang="zh-CN" altLang="en-US" sz="2400" b="1">
                <a:latin typeface="Times New Roman" panose="02020603050405020304" charset="0"/>
                <a:cs typeface="Times New Roman" panose="02020603050405020304" charset="0"/>
              </a:rPr>
              <a:t>Reasons</a:t>
            </a:r>
            <a:endParaRPr lang="zh-CN" altLang="en-US" sz="2400" b="1">
              <a:latin typeface="Times New Roman" panose="02020603050405020304" charset="0"/>
              <a:cs typeface="Times New Roman" panose="02020603050405020304" charset="0"/>
            </a:endParaRPr>
          </a:p>
        </p:txBody>
      </p:sp>
      <p:sp>
        <p:nvSpPr>
          <p:cNvPr id="41" name="文本框 40"/>
          <p:cNvSpPr txBox="1"/>
          <p:nvPr/>
        </p:nvSpPr>
        <p:spPr>
          <a:xfrm>
            <a:off x="1595755" y="2924175"/>
            <a:ext cx="2583180" cy="1753235"/>
          </a:xfrm>
          <a:prstGeom prst="rect">
            <a:avLst/>
          </a:prstGeom>
          <a:noFill/>
        </p:spPr>
        <p:txBody>
          <a:bodyPr wrap="square" rtlCol="0">
            <a:spAutoFit/>
          </a:bodyPr>
          <a:p>
            <a:pPr algn="just" fontAlgn="auto">
              <a:lnSpc>
                <a:spcPct val="150000"/>
              </a:lnSpc>
            </a:pPr>
            <a:r>
              <a:rPr lang="zh-CN" altLang="en-US">
                <a:latin typeface="Times New Roman" panose="02020603050405020304" charset="0"/>
                <a:cs typeface="Times New Roman" panose="02020603050405020304" charset="0"/>
              </a:rPr>
              <a:t>4. Perón’s (15) __________ partially explained the easy access of Nazis to Argentina.</a:t>
            </a:r>
            <a:endParaRPr lang="zh-CN" altLang="en-US">
              <a:latin typeface="Times New Roman" panose="02020603050405020304" charset="0"/>
              <a:cs typeface="Times New Roman" panose="02020603050405020304" charset="0"/>
            </a:endParaRPr>
          </a:p>
        </p:txBody>
      </p:sp>
      <p:sp>
        <p:nvSpPr>
          <p:cNvPr id="42" name="文本框 41"/>
          <p:cNvSpPr txBox="1"/>
          <p:nvPr/>
        </p:nvSpPr>
        <p:spPr>
          <a:xfrm>
            <a:off x="4398010" y="2716530"/>
            <a:ext cx="6678295" cy="2168525"/>
          </a:xfrm>
          <a:prstGeom prst="rect">
            <a:avLst/>
          </a:prstGeom>
          <a:noFill/>
        </p:spPr>
        <p:txBody>
          <a:bodyPr wrap="square" rtlCol="0" anchor="t">
            <a:spAutoFit/>
          </a:bodyPr>
          <a:p>
            <a:pPr algn="just">
              <a:lnSpc>
                <a:spcPct val="150000"/>
              </a:lnSpc>
            </a:pPr>
            <a:r>
              <a:rPr lang="zh-CN" altLang="en-US">
                <a:latin typeface="Times New Roman" panose="02020603050405020304" charset="0"/>
                <a:cs typeface="Times New Roman" panose="02020603050405020304" charset="0"/>
              </a:rPr>
              <a:t>A. Some Argentines l ike Perón predicted the“inevitability” of WWIII and thought they could somewhat (16) ____</a:t>
            </a:r>
            <a:r>
              <a:rPr lang="zh-CN" altLang="en-US">
                <a:latin typeface="Times New Roman" panose="02020603050405020304" charset="0"/>
                <a:cs typeface="Times New Roman" panose="02020603050405020304" charset="0"/>
                <a:sym typeface="+mn-ea"/>
              </a:rPr>
              <a:t>__</a:t>
            </a:r>
            <a:r>
              <a:rPr lang="zh-CN" altLang="en-US">
                <a:latin typeface="Times New Roman" panose="02020603050405020304" charset="0"/>
                <a:cs typeface="Times New Roman" panose="02020603050405020304" charset="0"/>
              </a:rPr>
              <a:t>__________ as a third party.</a:t>
            </a:r>
            <a:endParaRPr lang="zh-CN" altLang="en-US">
              <a:latin typeface="Times New Roman" panose="02020603050405020304" charset="0"/>
              <a:cs typeface="Times New Roman" panose="02020603050405020304" charset="0"/>
            </a:endParaRPr>
          </a:p>
          <a:p>
            <a:pPr algn="just">
              <a:lnSpc>
                <a:spcPct val="150000"/>
              </a:lnSpc>
            </a:pPr>
            <a:r>
              <a:rPr lang="zh-CN" altLang="en-US">
                <a:latin typeface="Times New Roman" panose="02020603050405020304" charset="0"/>
                <a:cs typeface="Times New Roman" panose="02020603050405020304" charset="0"/>
              </a:rPr>
              <a:t>B. Perón thought those Nazi escapees would (17) ____</a:t>
            </a:r>
            <a:r>
              <a:rPr lang="zh-CN" altLang="en-US">
                <a:latin typeface="Times New Roman" panose="02020603050405020304" charset="0"/>
                <a:cs typeface="Times New Roman" panose="02020603050405020304" charset="0"/>
                <a:sym typeface="+mn-ea"/>
              </a:rPr>
              <a:t>_</a:t>
            </a:r>
            <a:r>
              <a:rPr lang="zh-CN" altLang="en-US">
                <a:latin typeface="Times New Roman" panose="02020603050405020304" charset="0"/>
                <a:cs typeface="Times New Roman" panose="02020603050405020304" charset="0"/>
              </a:rPr>
              <a:t>___</a:t>
            </a:r>
            <a:r>
              <a:rPr lang="zh-CN" altLang="en-US">
                <a:latin typeface="Times New Roman" panose="02020603050405020304" charset="0"/>
                <a:cs typeface="Times New Roman" panose="02020603050405020304" charset="0"/>
                <a:sym typeface="+mn-ea"/>
              </a:rPr>
              <a:t>___</a:t>
            </a:r>
            <a:r>
              <a:rPr lang="zh-CN" altLang="en-US">
                <a:latin typeface="Times New Roman" panose="02020603050405020304" charset="0"/>
                <a:cs typeface="Times New Roman" panose="02020603050405020304" charset="0"/>
              </a:rPr>
              <a:t>____ in the probable conflict between USA and the USSR.</a:t>
            </a:r>
            <a:endParaRPr lang="zh-CN" altLang="en-US">
              <a:latin typeface="Times New Roman" panose="02020603050405020304" charset="0"/>
              <a:cs typeface="Times New Roman" panose="02020603050405020304" charset="0"/>
            </a:endParaRPr>
          </a:p>
        </p:txBody>
      </p:sp>
      <p:sp>
        <p:nvSpPr>
          <p:cNvPr id="10" name="文本框 9"/>
          <p:cNvSpPr txBox="1"/>
          <p:nvPr/>
        </p:nvSpPr>
        <p:spPr>
          <a:xfrm>
            <a:off x="1450340" y="3465195"/>
            <a:ext cx="2540000" cy="368300"/>
          </a:xfrm>
          <a:prstGeom prst="rect">
            <a:avLst/>
          </a:prstGeom>
          <a:noFill/>
        </p:spPr>
        <p:txBody>
          <a:bodyPr wrap="square" rtlCol="0" anchor="t">
            <a:spAutoFit/>
          </a:bodyPr>
          <a:p>
            <a:r>
              <a:rPr lang="zh-CN" altLang="en-US">
                <a:solidFill>
                  <a:srgbClr val="C00000"/>
                </a:solidFill>
              </a:rPr>
              <a:t>“Third Way”</a:t>
            </a:r>
            <a:endParaRPr lang="zh-CN" altLang="en-US">
              <a:solidFill>
                <a:srgbClr val="C00000"/>
              </a:solidFill>
            </a:endParaRPr>
          </a:p>
        </p:txBody>
      </p:sp>
      <p:sp>
        <p:nvSpPr>
          <p:cNvPr id="11" name="文本框 10"/>
          <p:cNvSpPr txBox="1"/>
          <p:nvPr/>
        </p:nvSpPr>
        <p:spPr>
          <a:xfrm>
            <a:off x="8877300" y="3232150"/>
            <a:ext cx="1906270" cy="368300"/>
          </a:xfrm>
          <a:prstGeom prst="rect">
            <a:avLst/>
          </a:prstGeom>
          <a:noFill/>
        </p:spPr>
        <p:txBody>
          <a:bodyPr wrap="square" rtlCol="0" anchor="t">
            <a:spAutoFit/>
          </a:bodyPr>
          <a:p>
            <a:r>
              <a:rPr lang="zh-CN" altLang="en-US">
                <a:solidFill>
                  <a:srgbClr val="C00000"/>
                </a:solidFill>
              </a:rPr>
              <a:t>tip the balance</a:t>
            </a:r>
            <a:endParaRPr lang="zh-CN" altLang="en-US">
              <a:solidFill>
                <a:srgbClr val="C00000"/>
              </a:solidFill>
            </a:endParaRPr>
          </a:p>
        </p:txBody>
      </p:sp>
      <p:sp>
        <p:nvSpPr>
          <p:cNvPr id="21" name="文本框 20"/>
          <p:cNvSpPr txBox="1"/>
          <p:nvPr/>
        </p:nvSpPr>
        <p:spPr>
          <a:xfrm>
            <a:off x="9224010" y="4043680"/>
            <a:ext cx="1852295" cy="368300"/>
          </a:xfrm>
          <a:prstGeom prst="rect">
            <a:avLst/>
          </a:prstGeom>
          <a:noFill/>
        </p:spPr>
        <p:txBody>
          <a:bodyPr wrap="square" rtlCol="0" anchor="t">
            <a:spAutoFit/>
          </a:bodyPr>
          <a:p>
            <a:r>
              <a:rPr lang="zh-CN" altLang="en-US">
                <a:solidFill>
                  <a:srgbClr val="C00000"/>
                </a:solidFill>
              </a:rPr>
              <a:t>come in useful</a:t>
            </a:r>
            <a:endParaRPr lang="zh-CN" altLang="en-US">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Four</a:t>
            </a:r>
            <a:endParaRPr lang="en-US" altLang="zh-CN"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761730" cy="1014730"/>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Four and decide whether the following statements are true (T) or</a:t>
            </a:r>
            <a:endParaRPr lang="zh-CN" altLang="en-US" sz="2000" b="1">
              <a:solidFill>
                <a:srgbClr val="319095"/>
              </a:solidFill>
              <a:latin typeface="Times New Roman" panose="02020603050405020304" charset="0"/>
              <a:cs typeface="Times New Roman" panose="02020603050405020304" charset="0"/>
            </a:endParaRPr>
          </a:p>
          <a:p>
            <a:pPr algn="l">
              <a:lnSpc>
                <a:spcPct val="150000"/>
              </a:lnSpc>
            </a:pPr>
            <a:r>
              <a:rPr lang="zh-CN" altLang="en-US" sz="2000" b="1">
                <a:solidFill>
                  <a:srgbClr val="319095"/>
                </a:solidFill>
                <a:latin typeface="Times New Roman" panose="02020603050405020304" charset="0"/>
                <a:cs typeface="Times New Roman" panose="02020603050405020304" charset="0"/>
              </a:rPr>
              <a:t>false (F).</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1054735" y="2232025"/>
            <a:ext cx="10922000" cy="3322955"/>
          </a:xfrm>
          <a:prstGeom prst="rect">
            <a:avLst/>
          </a:prstGeom>
          <a:noFill/>
        </p:spPr>
        <p:txBody>
          <a:bodyPr wrap="square" rtlCol="0" anchor="t">
            <a:spAutoFit/>
          </a:bodyPr>
          <a:p>
            <a:pPr fontAlgn="auto">
              <a:lnSpc>
                <a:spcPct val="150000"/>
              </a:lnSpc>
            </a:pPr>
            <a:r>
              <a:rPr lang="zh-CN" altLang="en-US" sz="2000">
                <a:latin typeface="Times New Roman" panose="02020603050405020304" charset="0"/>
                <a:cs typeface="Times New Roman" panose="02020603050405020304" charset="0"/>
              </a:rPr>
              <a:t>(        ) 1. The Inca Empire was established through peaceful means.</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2. The Inca Civilization had a very high level of industrialization.</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3. The social classes of Inca were clearly marked from bottom to top.</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4. Inca people believed only one god.</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5. People of the Inca Empire were satisfied with their life because they enjoyed lots of benefits.</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6. Many buildings of the Inca Empire were destroyed in earthquakes.</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7. The decline of the Inca Civilization is partially due to the arrival of the Spanish colonists.</a:t>
            </a:r>
            <a:endParaRPr lang="zh-CN" altLang="en-US" sz="2000">
              <a:latin typeface="Times New Roman" panose="02020603050405020304" charset="0"/>
              <a:cs typeface="Times New Roman" panose="02020603050405020304" charset="0"/>
            </a:endParaRPr>
          </a:p>
        </p:txBody>
      </p:sp>
      <p:sp>
        <p:nvSpPr>
          <p:cNvPr id="20" name="文本框 19"/>
          <p:cNvSpPr txBox="1"/>
          <p:nvPr/>
        </p:nvSpPr>
        <p:spPr>
          <a:xfrm>
            <a:off x="1309370" y="2232025"/>
            <a:ext cx="356870" cy="583565"/>
          </a:xfrm>
          <a:prstGeom prst="rect">
            <a:avLst/>
          </a:prstGeom>
          <a:noFill/>
        </p:spPr>
        <p:txBody>
          <a:bodyPr wrap="square" rtlCol="0" anchor="t">
            <a:spAutoFit/>
          </a:bodyPr>
          <a:p>
            <a:r>
              <a:rPr lang="zh-CN" altLang="en-US" sz="3200">
                <a:solidFill>
                  <a:srgbClr val="C00000"/>
                </a:solidFill>
              </a:rPr>
              <a:t>F</a:t>
            </a:r>
            <a:endParaRPr lang="zh-CN" altLang="en-US" sz="3200">
              <a:solidFill>
                <a:srgbClr val="C00000"/>
              </a:solidFill>
            </a:endParaRPr>
          </a:p>
        </p:txBody>
      </p:sp>
      <p:sp>
        <p:nvSpPr>
          <p:cNvPr id="23" name="文本框 22"/>
          <p:cNvSpPr txBox="1"/>
          <p:nvPr/>
        </p:nvSpPr>
        <p:spPr>
          <a:xfrm>
            <a:off x="1309370" y="2692400"/>
            <a:ext cx="356870" cy="583565"/>
          </a:xfrm>
          <a:prstGeom prst="rect">
            <a:avLst/>
          </a:prstGeom>
          <a:noFill/>
        </p:spPr>
        <p:txBody>
          <a:bodyPr wrap="square" rtlCol="0" anchor="t">
            <a:spAutoFit/>
          </a:bodyPr>
          <a:p>
            <a:r>
              <a:rPr lang="zh-CN" altLang="en-US" sz="3200">
                <a:solidFill>
                  <a:srgbClr val="C00000"/>
                </a:solidFill>
              </a:rPr>
              <a:t>F</a:t>
            </a:r>
            <a:endParaRPr lang="zh-CN" altLang="en-US" sz="3200">
              <a:solidFill>
                <a:srgbClr val="C00000"/>
              </a:solidFill>
            </a:endParaRPr>
          </a:p>
        </p:txBody>
      </p:sp>
      <p:sp>
        <p:nvSpPr>
          <p:cNvPr id="41" name="文本框 40"/>
          <p:cNvSpPr txBox="1"/>
          <p:nvPr/>
        </p:nvSpPr>
        <p:spPr>
          <a:xfrm>
            <a:off x="1309370" y="3137535"/>
            <a:ext cx="356870" cy="583565"/>
          </a:xfrm>
          <a:prstGeom prst="rect">
            <a:avLst/>
          </a:prstGeom>
          <a:noFill/>
        </p:spPr>
        <p:txBody>
          <a:bodyPr wrap="square" rtlCol="0" anchor="t">
            <a:spAutoFit/>
          </a:bodyPr>
          <a:p>
            <a:r>
              <a:rPr lang="zh-CN" altLang="en-US" sz="3200">
                <a:solidFill>
                  <a:srgbClr val="C00000"/>
                </a:solidFill>
              </a:rPr>
              <a:t>F</a:t>
            </a:r>
            <a:endParaRPr lang="zh-CN" altLang="en-US" sz="3200">
              <a:solidFill>
                <a:srgbClr val="C00000"/>
              </a:solidFill>
            </a:endParaRPr>
          </a:p>
        </p:txBody>
      </p:sp>
      <p:sp>
        <p:nvSpPr>
          <p:cNvPr id="42" name="文本框 41"/>
          <p:cNvSpPr txBox="1"/>
          <p:nvPr/>
        </p:nvSpPr>
        <p:spPr>
          <a:xfrm>
            <a:off x="1309370" y="3627755"/>
            <a:ext cx="356870" cy="583565"/>
          </a:xfrm>
          <a:prstGeom prst="rect">
            <a:avLst/>
          </a:prstGeom>
          <a:noFill/>
        </p:spPr>
        <p:txBody>
          <a:bodyPr wrap="square" rtlCol="0" anchor="t">
            <a:spAutoFit/>
          </a:bodyPr>
          <a:p>
            <a:r>
              <a:rPr lang="zh-CN" altLang="en-US" sz="3200">
                <a:solidFill>
                  <a:srgbClr val="C00000"/>
                </a:solidFill>
              </a:rPr>
              <a:t>F</a:t>
            </a:r>
            <a:endParaRPr lang="zh-CN" altLang="en-US" sz="3200">
              <a:solidFill>
                <a:srgbClr val="C00000"/>
              </a:solidFill>
            </a:endParaRPr>
          </a:p>
        </p:txBody>
      </p:sp>
      <p:sp>
        <p:nvSpPr>
          <p:cNvPr id="43" name="文本框 42"/>
          <p:cNvSpPr txBox="1"/>
          <p:nvPr/>
        </p:nvSpPr>
        <p:spPr>
          <a:xfrm>
            <a:off x="1286510" y="4583430"/>
            <a:ext cx="356870" cy="583565"/>
          </a:xfrm>
          <a:prstGeom prst="rect">
            <a:avLst/>
          </a:prstGeom>
          <a:noFill/>
        </p:spPr>
        <p:txBody>
          <a:bodyPr wrap="square" rtlCol="0" anchor="t">
            <a:spAutoFit/>
          </a:bodyPr>
          <a:p>
            <a:r>
              <a:rPr lang="zh-CN" altLang="en-US" sz="3200">
                <a:solidFill>
                  <a:srgbClr val="C00000"/>
                </a:solidFill>
              </a:rPr>
              <a:t>F</a:t>
            </a:r>
            <a:endParaRPr lang="zh-CN" altLang="en-US" sz="3200">
              <a:solidFill>
                <a:srgbClr val="C00000"/>
              </a:solidFill>
            </a:endParaRPr>
          </a:p>
        </p:txBody>
      </p:sp>
      <p:sp>
        <p:nvSpPr>
          <p:cNvPr id="44" name="文本框 43"/>
          <p:cNvSpPr txBox="1"/>
          <p:nvPr/>
        </p:nvSpPr>
        <p:spPr>
          <a:xfrm>
            <a:off x="1259205" y="4144010"/>
            <a:ext cx="356870" cy="583565"/>
          </a:xfrm>
          <a:prstGeom prst="rect">
            <a:avLst/>
          </a:prstGeom>
          <a:noFill/>
        </p:spPr>
        <p:txBody>
          <a:bodyPr wrap="square" rtlCol="0" anchor="t">
            <a:spAutoFit/>
          </a:bodyPr>
          <a:p>
            <a:r>
              <a:rPr lang="en-US" altLang="zh-CN" sz="3200">
                <a:solidFill>
                  <a:srgbClr val="C00000"/>
                </a:solidFill>
              </a:rPr>
              <a:t>T</a:t>
            </a:r>
            <a:endParaRPr lang="en-US" altLang="zh-CN" sz="3200">
              <a:solidFill>
                <a:srgbClr val="C00000"/>
              </a:solidFill>
            </a:endParaRPr>
          </a:p>
        </p:txBody>
      </p:sp>
      <p:sp>
        <p:nvSpPr>
          <p:cNvPr id="46" name="文本框 45"/>
          <p:cNvSpPr txBox="1"/>
          <p:nvPr/>
        </p:nvSpPr>
        <p:spPr>
          <a:xfrm>
            <a:off x="1259205" y="4993640"/>
            <a:ext cx="356870" cy="583565"/>
          </a:xfrm>
          <a:prstGeom prst="rect">
            <a:avLst/>
          </a:prstGeom>
          <a:noFill/>
        </p:spPr>
        <p:txBody>
          <a:bodyPr wrap="square" rtlCol="0" anchor="t">
            <a:spAutoFit/>
          </a:bodyPr>
          <a:p>
            <a:r>
              <a:rPr lang="en-US" altLang="zh-CN" sz="3200">
                <a:solidFill>
                  <a:srgbClr val="C00000"/>
                </a:solidFill>
              </a:rPr>
              <a:t>T</a:t>
            </a:r>
            <a:endParaRPr lang="en-US" altLang="zh-CN" sz="32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heckerboard(across)">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checkerboard(across)">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checkerboard(across)">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checkerboard(across)">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checkerboard(across)">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checkerboard(across)">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1" grpId="0"/>
      <p:bldP spid="42" grpId="0"/>
      <p:bldP spid="44" grpId="0"/>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Five</a:t>
            </a:r>
            <a:endParaRPr lang="en-US" altLang="zh-CN"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9561830" cy="1014730"/>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The following questions are based on Passage Five. Read the passage thoroughly and discuss the questions by doing some research on the colonial history of Latin America.</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890270" y="2461895"/>
            <a:ext cx="10655300" cy="2861310"/>
          </a:xfrm>
          <a:prstGeom prst="rect">
            <a:avLst/>
          </a:prstGeom>
          <a:noFill/>
        </p:spPr>
        <p:txBody>
          <a:bodyPr wrap="square" rtlCol="0" anchor="t">
            <a:spAutoFit/>
          </a:bodyPr>
          <a:p>
            <a:pPr algn="just" fontAlgn="auto">
              <a:lnSpc>
                <a:spcPct val="150000"/>
              </a:lnSpc>
            </a:pPr>
            <a:r>
              <a:rPr lang="zh-CN" altLang="en-US" sz="2000">
                <a:latin typeface="Times New Roman" panose="02020603050405020304" charset="0"/>
                <a:cs typeface="Times New Roman" panose="02020603050405020304" charset="0"/>
              </a:rPr>
              <a:t>1. Simón Bolívar was one of South America’s greatest generals. His victories over the Spaniards  </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won independence for Bolivia, Panama, Colombia, Ecuador, Peru, and Venezuela. He is called  </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“The Liberator” and “the George Washington of South America”.</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    Could you please briefly talk about his fighting experience in the independence movement of  </a:t>
            </a:r>
            <a:endParaRPr lang="zh-CN" altLang="en-US" sz="2000" b="1">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    South America? What qualities do you think a person should have if he/she wants to do </a:t>
            </a:r>
            <a:endParaRPr lang="zh-CN" altLang="en-US" sz="2000" b="1">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    something big in his or her career?</a:t>
            </a:r>
            <a:endParaRPr lang="zh-CN" altLang="en-US" sz="2000" b="1">
              <a:latin typeface="Times New Roman" panose="02020603050405020304" charset="0"/>
              <a:cs typeface="Times New Roman" panose="02020603050405020304" charset="0"/>
            </a:endParaRPr>
          </a:p>
        </p:txBody>
      </p:sp>
      <p:sp>
        <p:nvSpPr>
          <p:cNvPr id="12" name="右箭头 11"/>
          <p:cNvSpPr/>
          <p:nvPr/>
        </p:nvSpPr>
        <p:spPr>
          <a:xfrm>
            <a:off x="1032510" y="5674360"/>
            <a:ext cx="817245" cy="5670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矩形 19"/>
          <p:cNvSpPr/>
          <p:nvPr/>
        </p:nvSpPr>
        <p:spPr>
          <a:xfrm>
            <a:off x="1871345" y="5727700"/>
            <a:ext cx="2937510" cy="460375"/>
          </a:xfrm>
          <a:prstGeom prst="rect">
            <a:avLst/>
          </a:prstGeom>
          <a:noFill/>
          <a:ln>
            <a:noFill/>
          </a:ln>
        </p:spPr>
        <p:txBody>
          <a:bodyPr wrap="none" rtlCol="0" anchor="t">
            <a:spAutoFit/>
          </a:bodyPr>
          <a:p>
            <a:pPr algn="ctr"/>
            <a:r>
              <a:rPr lang="zh-CN" altLang="en-US" sz="2400" b="1" u="sng">
                <a:ln w="22225">
                  <a:solidFill>
                    <a:schemeClr val="accent2"/>
                  </a:solidFill>
                  <a:prstDash val="solid"/>
                </a:ln>
                <a:solidFill>
                  <a:schemeClr val="accent2">
                    <a:lumMod val="40000"/>
                    <a:lumOff val="60000"/>
                  </a:schemeClr>
                </a:solidFill>
                <a:effectLst/>
              </a:rPr>
              <a:t>参考</a:t>
            </a:r>
            <a:r>
              <a:rPr lang="zh-CN" altLang="en-US" sz="2400" b="1" u="sng">
                <a:ln w="22225">
                  <a:solidFill>
                    <a:schemeClr val="accent2"/>
                  </a:solidFill>
                  <a:prstDash val="solid"/>
                </a:ln>
                <a:solidFill>
                  <a:schemeClr val="accent2">
                    <a:lumMod val="40000"/>
                    <a:lumOff val="60000"/>
                  </a:schemeClr>
                </a:solidFill>
                <a:effectLst/>
                <a:hlinkClick r:id="" action="ppaction://hlinkshowjump?jump=nextslide"/>
              </a:rPr>
              <a:t>答案</a:t>
            </a:r>
            <a:r>
              <a:rPr lang="zh-CN" altLang="en-US" sz="2400" b="1">
                <a:ln w="22225">
                  <a:solidFill>
                    <a:schemeClr val="accent2"/>
                  </a:solidFill>
                  <a:prstDash val="solid"/>
                </a:ln>
                <a:solidFill>
                  <a:schemeClr val="accent2">
                    <a:lumMod val="40000"/>
                    <a:lumOff val="60000"/>
                  </a:schemeClr>
                </a:solidFill>
                <a:effectLst/>
              </a:rPr>
              <a:t>（请点击）</a:t>
            </a:r>
            <a:endParaRPr lang="zh-CN" altLang="en-US" sz="24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文本框 10"/>
          <p:cNvSpPr txBox="1"/>
          <p:nvPr/>
        </p:nvSpPr>
        <p:spPr>
          <a:xfrm>
            <a:off x="505460" y="1383665"/>
            <a:ext cx="11048365" cy="5077460"/>
          </a:xfrm>
          <a:prstGeom prst="rect">
            <a:avLst/>
          </a:prstGeom>
          <a:noFill/>
        </p:spPr>
        <p:txBody>
          <a:bodyPr wrap="square" rtlCol="0" anchor="t">
            <a:spAutoFit/>
          </a:bodyPr>
          <a:p>
            <a:pPr indent="457200" algn="just" fontAlgn="auto">
              <a:lnSpc>
                <a:spcPct val="150000"/>
              </a:lnSpc>
            </a:pPr>
            <a:r>
              <a:rPr lang="zh-CN" altLang="en-US">
                <a:solidFill>
                  <a:srgbClr val="C00000"/>
                </a:solidFill>
                <a:latin typeface="Times New Roman" panose="02020603050405020304" charset="0"/>
                <a:cs typeface="Times New Roman" panose="02020603050405020304" charset="0"/>
              </a:rPr>
              <a:t>Bolívar began his campaign for independence in 1808, and established an organized national congress within three years. Despite a number of hindrances, including the arrival of an unprecedentedly large Spanish expeditionary ( 远征的，讨伐的) force, the revolutionaries eventually prevailed, culminating in a patriot victory at the Battle of Carabobo ( 卡拉沃沃战役) in 1821, which effectively made Venezuela an independent country. Following this triumph over the Spanish monarchy, Bolívar participated in the foundation of the first union of independent nations in Latin America, Gran Colombia, of which he was president from 1819 to 1830. Through further military campaigns, he ousted Spanish rulers from Ecuador, Peru, and Bolivia (which was named after him). He was simultaneously president of Gran Colombia (current Venezuela, Colombia, Panamá and Ecuador) and Peru. He was able to cope not only with the threats emanating from Spain and the European Holy Alliance but also with the emerging power of the United States. At the peak of his power, Bolívar ruled over a vast territory from the Argentine border to the Caribbean Sea.</a:t>
            </a:r>
            <a:endParaRPr lang="zh-CN" altLang="en-US">
              <a:solidFill>
                <a:srgbClr val="C00000"/>
              </a:solidFill>
              <a:latin typeface="Times New Roman" panose="02020603050405020304" charset="0"/>
              <a:cs typeface="Times New Roman" panose="02020603050405020304" charset="0"/>
            </a:endParaRPr>
          </a:p>
          <a:p>
            <a:pPr indent="457200" algn="just" fontAlgn="auto">
              <a:lnSpc>
                <a:spcPct val="150000"/>
              </a:lnSpc>
            </a:pPr>
            <a:r>
              <a:rPr lang="zh-CN" altLang="en-US">
                <a:solidFill>
                  <a:srgbClr val="C00000"/>
                </a:solidFill>
                <a:latin typeface="Times New Roman" panose="02020603050405020304" charset="0"/>
                <a:cs typeface="Times New Roman" panose="02020603050405020304" charset="0"/>
              </a:rPr>
              <a:t>If a person wants to do something big in his or her career, he or she must have such qualities as ideal, ambition, strong will power, persistence, perseverance, ability, and confidence.</a:t>
            </a:r>
            <a:endParaRPr lang="zh-CN" altLang="en-US">
              <a:solidFill>
                <a:srgbClr val="C00000"/>
              </a:solidFill>
              <a:latin typeface="Times New Roman" panose="02020603050405020304" charset="0"/>
              <a:cs typeface="Times New Roman" panose="02020603050405020304" charset="0"/>
            </a:endParaRPr>
          </a:p>
        </p:txBody>
      </p:sp>
      <p:sp>
        <p:nvSpPr>
          <p:cNvPr id="10" name="文本框 9"/>
          <p:cNvSpPr txBox="1"/>
          <p:nvPr/>
        </p:nvSpPr>
        <p:spPr>
          <a:xfrm>
            <a:off x="919480" y="1015365"/>
            <a:ext cx="1325880" cy="368300"/>
          </a:xfrm>
          <a:prstGeom prst="rect">
            <a:avLst/>
          </a:prstGeom>
          <a:noFill/>
        </p:spPr>
        <p:txBody>
          <a:bodyPr wrap="none" rtlCol="0">
            <a:spAutoFit/>
          </a:bodyPr>
          <a:p>
            <a:r>
              <a:rPr lang="zh-CN" altLang="en-US">
                <a:solidFill>
                  <a:srgbClr val="C00000"/>
                </a:solidFill>
              </a:rPr>
              <a:t>参考答案：</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圆角矩形 89"/>
          <p:cNvSpPr/>
          <p:nvPr/>
        </p:nvSpPr>
        <p:spPr>
          <a:xfrm>
            <a:off x="1115488" y="3146879"/>
            <a:ext cx="3671199" cy="604408"/>
          </a:xfrm>
          <a:prstGeom prst="roundRect">
            <a:avLst/>
          </a:prstGeom>
          <a:noFill/>
          <a:ln w="6350">
            <a:solidFill>
              <a:srgbClr val="826C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肘形连接符 65"/>
          <p:cNvCxnSpPr/>
          <p:nvPr/>
        </p:nvCxnSpPr>
        <p:spPr>
          <a:xfrm flipV="1">
            <a:off x="246739" y="2918981"/>
            <a:ext cx="10581410" cy="1048291"/>
          </a:xfrm>
          <a:prstGeom prst="bentConnector3">
            <a:avLst>
              <a:gd name="adj1" fmla="val 50000"/>
            </a:avLst>
          </a:prstGeom>
          <a:ln w="28575">
            <a:solidFill>
              <a:srgbClr val="A0BF0D"/>
            </a:solidFill>
          </a:ln>
        </p:spPr>
        <p:style>
          <a:lnRef idx="1">
            <a:schemeClr val="accent1"/>
          </a:lnRef>
          <a:fillRef idx="0">
            <a:schemeClr val="accent1"/>
          </a:fillRef>
          <a:effectRef idx="0">
            <a:schemeClr val="accent1"/>
          </a:effectRef>
          <a:fontRef idx="minor">
            <a:schemeClr val="tx1"/>
          </a:fontRef>
        </p:style>
      </p:cxnSp>
      <p:cxnSp>
        <p:nvCxnSpPr>
          <p:cNvPr id="65" name="肘形连接符 64"/>
          <p:cNvCxnSpPr/>
          <p:nvPr/>
        </p:nvCxnSpPr>
        <p:spPr>
          <a:xfrm flipV="1">
            <a:off x="246739" y="3337694"/>
            <a:ext cx="10079585" cy="1059164"/>
          </a:xfrm>
          <a:prstGeom prst="bentConnector3">
            <a:avLst>
              <a:gd name="adj1" fmla="val 50000"/>
            </a:avLst>
          </a:prstGeom>
          <a:ln w="28575">
            <a:solidFill>
              <a:srgbClr val="F5841C"/>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p:nvPr/>
        </p:nvCxnSpPr>
        <p:spPr>
          <a:xfrm flipV="1">
            <a:off x="246739" y="3170003"/>
            <a:ext cx="10265533" cy="1023753"/>
          </a:xfrm>
          <a:prstGeom prst="bentConnector3">
            <a:avLst>
              <a:gd name="adj1" fmla="val 50353"/>
            </a:avLst>
          </a:prstGeom>
          <a:ln w="28575">
            <a:solidFill>
              <a:srgbClr val="319095"/>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rot="13450455">
            <a:off x="10743720" y="2321271"/>
            <a:ext cx="793171" cy="2032845"/>
            <a:chOff x="11762339" y="3746221"/>
            <a:chExt cx="406107" cy="1155987"/>
          </a:xfrm>
        </p:grpSpPr>
        <p:sp>
          <p:nvSpPr>
            <p:cNvPr id="71" name="Freeform 16"/>
            <p:cNvSpPr/>
            <p:nvPr/>
          </p:nvSpPr>
          <p:spPr bwMode="auto">
            <a:xfrm flipV="1">
              <a:off x="11767353" y="3746221"/>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0"/>
            <p:cNvSpPr/>
            <p:nvPr/>
          </p:nvSpPr>
          <p:spPr bwMode="auto">
            <a:xfrm rot="15296182">
              <a:off x="11830602" y="4196908"/>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2"/>
            <p:cNvSpPr/>
            <p:nvPr/>
          </p:nvSpPr>
          <p:spPr bwMode="auto">
            <a:xfrm rot="7160246">
              <a:off x="11692179" y="4425941"/>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9" name="文本框 78">
            <a:hlinkClick r:id="" action="ppaction://hlinkshowjump?jump=nextslide"/>
          </p:cNvPr>
          <p:cNvSpPr txBox="1"/>
          <p:nvPr/>
        </p:nvSpPr>
        <p:spPr>
          <a:xfrm>
            <a:off x="1115488" y="3194412"/>
            <a:ext cx="2060575" cy="521970"/>
          </a:xfrm>
          <a:prstGeom prst="rect">
            <a:avLst/>
          </a:prstGeom>
          <a:noFill/>
        </p:spPr>
        <p:txBody>
          <a:bodyPr wrap="none" rtlCol="0">
            <a:spAutoFit/>
          </a:bodyPr>
          <a:lstStyle/>
          <a:p>
            <a:r>
              <a:rPr lang="en-US" altLang="zh-CN" sz="2800" b="1" dirty="0" smtClean="0">
                <a:solidFill>
                  <a:srgbClr val="826C4A"/>
                </a:solidFill>
                <a:latin typeface="微软雅黑" panose="020B0503020204020204" pitchFamily="34" charset="-122"/>
                <a:ea typeface="微软雅黑" panose="020B0503020204020204" pitchFamily="34" charset="-122"/>
              </a:rPr>
              <a:t>01 Lead-in</a:t>
            </a:r>
            <a:endParaRPr lang="en-US" altLang="zh-CN" sz="2800" b="1" dirty="0">
              <a:solidFill>
                <a:srgbClr val="826C4A"/>
              </a:solidFill>
              <a:latin typeface="微软雅黑" panose="020B0503020204020204" pitchFamily="34" charset="-122"/>
              <a:ea typeface="微软雅黑" panose="020B0503020204020204" pitchFamily="34" charset="-122"/>
            </a:endParaRPr>
          </a:p>
        </p:txBody>
      </p:sp>
      <p:sp>
        <p:nvSpPr>
          <p:cNvPr id="80" name="文本框 79">
            <a:hlinkClick r:id="rId1" action="ppaction://hlinksldjump"/>
          </p:cNvPr>
          <p:cNvSpPr txBox="1"/>
          <p:nvPr/>
        </p:nvSpPr>
        <p:spPr>
          <a:xfrm>
            <a:off x="6047585" y="2088308"/>
            <a:ext cx="2424430" cy="583565"/>
          </a:xfrm>
          <a:prstGeom prst="rect">
            <a:avLst/>
          </a:prstGeom>
          <a:noFill/>
        </p:spPr>
        <p:txBody>
          <a:bodyPr wrap="none" rtlCol="0">
            <a:spAutoFit/>
          </a:bodyPr>
          <a:lstStyle/>
          <a:p>
            <a:r>
              <a:rPr lang="en-US" altLang="zh-CN" sz="3200" b="1" dirty="0" smtClean="0">
                <a:solidFill>
                  <a:srgbClr val="A0BF0D"/>
                </a:solidFill>
                <a:latin typeface="微软雅黑" panose="020B0503020204020204" pitchFamily="34" charset="-122"/>
                <a:ea typeface="微软雅黑" panose="020B0503020204020204" pitchFamily="34" charset="-122"/>
              </a:rPr>
              <a:t>03</a:t>
            </a:r>
            <a:r>
              <a:rPr lang="en-US" altLang="zh-CN" sz="2800" b="1" dirty="0" smtClean="0">
                <a:solidFill>
                  <a:srgbClr val="A0BF0D"/>
                </a:solidFill>
                <a:latin typeface="微软雅黑" panose="020B0503020204020204" pitchFamily="34" charset="-122"/>
                <a:ea typeface="微软雅黑" panose="020B0503020204020204" pitchFamily="34" charset="-122"/>
              </a:rPr>
              <a:t> Readings</a:t>
            </a:r>
            <a:endParaRPr lang="en-US" altLang="zh-CN" sz="2800" b="1" dirty="0" smtClean="0">
              <a:solidFill>
                <a:srgbClr val="A0BF0D"/>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060581" y="3590659"/>
            <a:ext cx="3665855" cy="583565"/>
          </a:xfrm>
          <a:prstGeom prst="rect">
            <a:avLst/>
          </a:prstGeom>
          <a:noFill/>
        </p:spPr>
        <p:txBody>
          <a:bodyPr wrap="none" rtlCol="0">
            <a:spAutoFit/>
          </a:bodyPr>
          <a:lstStyle/>
          <a:p>
            <a:r>
              <a:rPr lang="en-US" altLang="zh-CN" sz="3200" b="1" dirty="0" smtClean="0">
                <a:solidFill>
                  <a:srgbClr val="F5841C"/>
                </a:solidFill>
                <a:latin typeface="微软雅黑" panose="020B0503020204020204" pitchFamily="34" charset="-122"/>
                <a:ea typeface="微软雅黑" panose="020B0503020204020204" pitchFamily="34" charset="-122"/>
              </a:rPr>
              <a:t>04 </a:t>
            </a:r>
            <a:r>
              <a:rPr lang="en-US" altLang="zh-CN" sz="2800" b="1" dirty="0" smtClean="0">
                <a:solidFill>
                  <a:srgbClr val="F5841C"/>
                </a:solidFill>
                <a:latin typeface="微软雅黑" panose="020B0503020204020204" pitchFamily="34" charset="-122"/>
                <a:ea typeface="微软雅黑" panose="020B0503020204020204" pitchFamily="34" charset="-122"/>
              </a:rPr>
              <a:t>More Resources</a:t>
            </a:r>
            <a:endParaRPr lang="en-US" altLang="zh-CN" sz="2800" b="1" dirty="0" smtClean="0">
              <a:solidFill>
                <a:srgbClr val="F5841C"/>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1144971" y="4636765"/>
            <a:ext cx="1683385" cy="521970"/>
          </a:xfrm>
          <a:prstGeom prst="rect">
            <a:avLst/>
          </a:prstGeom>
          <a:noFill/>
        </p:spPr>
        <p:txBody>
          <a:bodyPr wrap="none" rtlCol="0">
            <a:spAutoFit/>
          </a:bodyPr>
          <a:lstStyle/>
          <a:p>
            <a:r>
              <a:rPr lang="en-US" altLang="zh-CN" sz="2800" b="1" dirty="0" smtClean="0">
                <a:solidFill>
                  <a:srgbClr val="319095"/>
                </a:solidFill>
                <a:latin typeface="微软雅黑" panose="020B0503020204020204" pitchFamily="34" charset="-122"/>
                <a:ea typeface="微软雅黑" panose="020B0503020204020204" pitchFamily="34" charset="-122"/>
              </a:rPr>
              <a:t>02 Tasks</a:t>
            </a:r>
            <a:endParaRPr lang="en-US" altLang="zh-CN" sz="2800" b="1" dirty="0" smtClean="0">
              <a:solidFill>
                <a:srgbClr val="319095"/>
              </a:solidFill>
              <a:latin typeface="微软雅黑" panose="020B0503020204020204" pitchFamily="34" charset="-122"/>
              <a:ea typeface="微软雅黑" panose="020B0503020204020204" pitchFamily="34" charset="-122"/>
            </a:endParaRPr>
          </a:p>
        </p:txBody>
      </p:sp>
      <p:sp>
        <p:nvSpPr>
          <p:cNvPr id="83" name="矩形 82"/>
          <p:cNvSpPr/>
          <p:nvPr/>
        </p:nvSpPr>
        <p:spPr>
          <a:xfrm>
            <a:off x="0" y="-14514"/>
            <a:ext cx="673446" cy="6858000"/>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8169" y="-388"/>
            <a:ext cx="512642" cy="6858000"/>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8169" y="-14126"/>
            <a:ext cx="390946" cy="6858000"/>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8168" y="-388"/>
            <a:ext cx="260513" cy="6858000"/>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9153" y="-14902"/>
            <a:ext cx="148087" cy="6858000"/>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a:hlinkClick r:id="rId2" action="ppaction://hlinksldjump"/>
          </p:cNvPr>
          <p:cNvSpPr/>
          <p:nvPr/>
        </p:nvSpPr>
        <p:spPr>
          <a:xfrm>
            <a:off x="1112910" y="4616318"/>
            <a:ext cx="3671199" cy="604408"/>
          </a:xfrm>
          <a:prstGeom prst="roundRect">
            <a:avLst/>
          </a:prstGeom>
          <a:noFill/>
          <a:ln w="6350">
            <a:solidFill>
              <a:srgbClr val="3190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91">
            <a:hlinkClick r:id="rId1" action="ppaction://hlinksldjump"/>
          </p:cNvPr>
          <p:cNvSpPr/>
          <p:nvPr/>
        </p:nvSpPr>
        <p:spPr>
          <a:xfrm>
            <a:off x="6060581" y="2081007"/>
            <a:ext cx="3671199" cy="604408"/>
          </a:xfrm>
          <a:prstGeom prst="roundRect">
            <a:avLst/>
          </a:prstGeom>
          <a:noFill/>
          <a:ln w="6350">
            <a:solidFill>
              <a:srgbClr val="A0BF0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a:hlinkClick r:id="rId3" action="ppaction://hlinksldjump"/>
          </p:cNvPr>
          <p:cNvSpPr/>
          <p:nvPr/>
        </p:nvSpPr>
        <p:spPr>
          <a:xfrm>
            <a:off x="6088636" y="3571026"/>
            <a:ext cx="3671199" cy="604408"/>
          </a:xfrm>
          <a:prstGeom prst="roundRect">
            <a:avLst/>
          </a:prstGeom>
          <a:noFill/>
          <a:ln w="6350">
            <a:solidFill>
              <a:srgbClr val="F5841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11409940" y="3410741"/>
            <a:ext cx="677108" cy="913070"/>
          </a:xfrm>
          <a:prstGeom prst="rect">
            <a:avLst/>
          </a:prstGeom>
          <a:noFill/>
        </p:spPr>
        <p:txBody>
          <a:bodyPr vert="eaVert" wrap="none" rtlCol="0">
            <a:spAutoFit/>
          </a:bodyPr>
          <a:lstStyle/>
          <a:p>
            <a:pPr algn="ctr"/>
            <a:r>
              <a:rPr lang="zh-CN" altLang="en-US" sz="3200" b="1" dirty="0" smtClean="0">
                <a:solidFill>
                  <a:srgbClr val="F5841C"/>
                </a:solidFill>
                <a:latin typeface="微软雅黑" panose="020B0503020204020204" pitchFamily="34" charset="-122"/>
                <a:ea typeface="微软雅黑" panose="020B0503020204020204" pitchFamily="34" charset="-122"/>
              </a:rPr>
              <a:t>目录</a:t>
            </a:r>
            <a:endParaRPr lang="en-US" altLang="zh-CN" sz="3200" b="1" dirty="0" smtClean="0">
              <a:solidFill>
                <a:srgbClr val="F5841C"/>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rot="2731254">
            <a:off x="5992688" y="1872537"/>
            <a:ext cx="109793" cy="312528"/>
            <a:chOff x="4454660" y="3810474"/>
            <a:chExt cx="406107" cy="1155987"/>
          </a:xfrm>
        </p:grpSpPr>
        <p:sp>
          <p:nvSpPr>
            <p:cNvPr id="101" name="Freeform 16"/>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0"/>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2"/>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8" name="组合 107"/>
          <p:cNvGrpSpPr/>
          <p:nvPr/>
        </p:nvGrpSpPr>
        <p:grpSpPr>
          <a:xfrm rot="2731254">
            <a:off x="1063227" y="2915991"/>
            <a:ext cx="109793" cy="312528"/>
            <a:chOff x="4454660" y="3810474"/>
            <a:chExt cx="406107" cy="1155987"/>
          </a:xfrm>
        </p:grpSpPr>
        <p:sp>
          <p:nvSpPr>
            <p:cNvPr id="109" name="Freeform 16"/>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0"/>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2"/>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6" name="组合 115"/>
          <p:cNvGrpSpPr/>
          <p:nvPr/>
        </p:nvGrpSpPr>
        <p:grpSpPr>
          <a:xfrm rot="2731254">
            <a:off x="6033739" y="3366685"/>
            <a:ext cx="109793" cy="312528"/>
            <a:chOff x="4454660" y="3810474"/>
            <a:chExt cx="406107" cy="1155987"/>
          </a:xfrm>
        </p:grpSpPr>
        <p:sp>
          <p:nvSpPr>
            <p:cNvPr id="117" name="Freeform 16"/>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0"/>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2"/>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0" name="组合 119"/>
          <p:cNvGrpSpPr/>
          <p:nvPr/>
        </p:nvGrpSpPr>
        <p:grpSpPr>
          <a:xfrm rot="2731254">
            <a:off x="1019947" y="4419761"/>
            <a:ext cx="109793" cy="312528"/>
            <a:chOff x="4454660" y="3810474"/>
            <a:chExt cx="406107" cy="1155987"/>
          </a:xfrm>
        </p:grpSpPr>
        <p:sp>
          <p:nvSpPr>
            <p:cNvPr id="121" name="Freeform 16"/>
            <p:cNvSpPr/>
            <p:nvPr/>
          </p:nvSpPr>
          <p:spPr bwMode="auto">
            <a:xfrm flipV="1">
              <a:off x="4459674" y="3810474"/>
              <a:ext cx="396080" cy="564858"/>
            </a:xfrm>
            <a:custGeom>
              <a:avLst/>
              <a:gdLst>
                <a:gd name="T0" fmla="*/ 284 w 758"/>
                <a:gd name="T1" fmla="*/ 1081 h 1081"/>
                <a:gd name="T2" fmla="*/ 758 w 758"/>
                <a:gd name="T3" fmla="*/ 0 h 1081"/>
                <a:gd name="T4" fmla="*/ 0 w 758"/>
                <a:gd name="T5" fmla="*/ 288 h 1081"/>
                <a:gd name="T6" fmla="*/ 284 w 758"/>
                <a:gd name="T7" fmla="*/ 1081 h 1081"/>
              </a:gdLst>
              <a:ahLst/>
              <a:cxnLst>
                <a:cxn ang="0">
                  <a:pos x="T0" y="T1"/>
                </a:cxn>
                <a:cxn ang="0">
                  <a:pos x="T2" y="T3"/>
                </a:cxn>
                <a:cxn ang="0">
                  <a:pos x="T4" y="T5"/>
                </a:cxn>
                <a:cxn ang="0">
                  <a:pos x="T6" y="T7"/>
                </a:cxn>
              </a:cxnLst>
              <a:rect l="0" t="0" r="r" b="b"/>
              <a:pathLst>
                <a:path w="758" h="1081">
                  <a:moveTo>
                    <a:pt x="284" y="1081"/>
                  </a:moveTo>
                  <a:lnTo>
                    <a:pt x="758" y="0"/>
                  </a:lnTo>
                  <a:lnTo>
                    <a:pt x="0" y="288"/>
                  </a:lnTo>
                  <a:lnTo>
                    <a:pt x="284" y="1081"/>
                  </a:lnTo>
                  <a:close/>
                </a:path>
              </a:pathLst>
            </a:custGeom>
            <a:solidFill>
              <a:srgbClr val="3190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0"/>
            <p:cNvSpPr/>
            <p:nvPr/>
          </p:nvSpPr>
          <p:spPr bwMode="auto">
            <a:xfrm rot="15296182">
              <a:off x="4522923" y="4261161"/>
              <a:ext cx="275725" cy="329602"/>
            </a:xfrm>
            <a:custGeom>
              <a:avLst/>
              <a:gdLst>
                <a:gd name="T0" fmla="*/ 0 w 261"/>
                <a:gd name="T1" fmla="*/ 0 h 312"/>
                <a:gd name="T2" fmla="*/ 119 w 261"/>
                <a:gd name="T3" fmla="*/ 312 h 312"/>
                <a:gd name="T4" fmla="*/ 119 w 261"/>
                <a:gd name="T5" fmla="*/ 312 h 312"/>
                <a:gd name="T6" fmla="*/ 261 w 261"/>
                <a:gd name="T7" fmla="*/ 0 h 312"/>
                <a:gd name="T8" fmla="*/ 0 w 261"/>
                <a:gd name="T9" fmla="*/ 0 h 312"/>
              </a:gdLst>
              <a:ahLst/>
              <a:cxnLst>
                <a:cxn ang="0">
                  <a:pos x="T0" y="T1"/>
                </a:cxn>
                <a:cxn ang="0">
                  <a:pos x="T2" y="T3"/>
                </a:cxn>
                <a:cxn ang="0">
                  <a:pos x="T4" y="T5"/>
                </a:cxn>
                <a:cxn ang="0">
                  <a:pos x="T6" y="T7"/>
                </a:cxn>
                <a:cxn ang="0">
                  <a:pos x="T8" y="T9"/>
                </a:cxn>
              </a:cxnLst>
              <a:rect l="0" t="0" r="r" b="b"/>
              <a:pathLst>
                <a:path w="261" h="312">
                  <a:moveTo>
                    <a:pt x="0" y="0"/>
                  </a:moveTo>
                  <a:lnTo>
                    <a:pt x="119" y="312"/>
                  </a:lnTo>
                  <a:lnTo>
                    <a:pt x="119" y="312"/>
                  </a:lnTo>
                  <a:lnTo>
                    <a:pt x="261" y="0"/>
                  </a:lnTo>
                  <a:lnTo>
                    <a:pt x="0" y="0"/>
                  </a:lnTo>
                  <a:close/>
                </a:path>
              </a:pathLst>
            </a:custGeom>
            <a:solidFill>
              <a:srgbClr val="A0BF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2"/>
            <p:cNvSpPr/>
            <p:nvPr/>
          </p:nvSpPr>
          <p:spPr bwMode="auto">
            <a:xfrm rot="7160246">
              <a:off x="4384500" y="4490194"/>
              <a:ext cx="546427" cy="406107"/>
            </a:xfrm>
            <a:custGeom>
              <a:avLst/>
              <a:gdLst>
                <a:gd name="T0" fmla="*/ 782 w 1067"/>
                <a:gd name="T1" fmla="*/ 0 h 793"/>
                <a:gd name="T2" fmla="*/ 0 w 1067"/>
                <a:gd name="T3" fmla="*/ 288 h 793"/>
                <a:gd name="T4" fmla="*/ 1067 w 1067"/>
                <a:gd name="T5" fmla="*/ 793 h 793"/>
                <a:gd name="T6" fmla="*/ 782 w 1067"/>
                <a:gd name="T7" fmla="*/ 0 h 793"/>
              </a:gdLst>
              <a:ahLst/>
              <a:cxnLst>
                <a:cxn ang="0">
                  <a:pos x="T0" y="T1"/>
                </a:cxn>
                <a:cxn ang="0">
                  <a:pos x="T2" y="T3"/>
                </a:cxn>
                <a:cxn ang="0">
                  <a:pos x="T4" y="T5"/>
                </a:cxn>
                <a:cxn ang="0">
                  <a:pos x="T6" y="T7"/>
                </a:cxn>
              </a:cxnLst>
              <a:rect l="0" t="0" r="r" b="b"/>
              <a:pathLst>
                <a:path w="1067" h="793">
                  <a:moveTo>
                    <a:pt x="782" y="0"/>
                  </a:moveTo>
                  <a:lnTo>
                    <a:pt x="0" y="288"/>
                  </a:lnTo>
                  <a:lnTo>
                    <a:pt x="1067" y="793"/>
                  </a:lnTo>
                  <a:lnTo>
                    <a:pt x="782" y="0"/>
                  </a:lnTo>
                  <a:close/>
                </a:path>
              </a:pathLst>
            </a:custGeom>
            <a:solidFill>
              <a:srgbClr val="FDB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Five</a:t>
            </a:r>
            <a:endParaRPr lang="en-US" altLang="zh-CN"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9561830" cy="1014730"/>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The following questions are based on Passage Five. Read the passage thoroughly and discuss the questions by doing some research on the colonial history of Latin America.</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1307465" y="2560320"/>
            <a:ext cx="9788525" cy="1938020"/>
          </a:xfrm>
          <a:prstGeom prst="rect">
            <a:avLst/>
          </a:prstGeom>
          <a:noFill/>
        </p:spPr>
        <p:txBody>
          <a:bodyPr wrap="square" rtlCol="0" anchor="t">
            <a:spAutoFit/>
          </a:bodyPr>
          <a:p>
            <a:pPr algn="just" fontAlgn="auto">
              <a:lnSpc>
                <a:spcPct val="150000"/>
              </a:lnSpc>
            </a:pPr>
            <a:r>
              <a:rPr lang="zh-CN" altLang="en-US" sz="2000">
                <a:latin typeface="Times New Roman" panose="02020603050405020304" charset="0"/>
                <a:cs typeface="Times New Roman" panose="02020603050405020304" charset="0"/>
              </a:rPr>
              <a:t>2. The Guayaquil Conference was a meeting that took place on July 26, 1822, in Guayaquil, </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Ecuador, between José de San Martín and Simón Bolívar. Under what background did this meeting take place?  What is the historic significance of this meeting? What is the consequence of this meeting?</a:t>
            </a:r>
            <a:endParaRPr lang="zh-CN" altLang="en-US" sz="2000">
              <a:latin typeface="Times New Roman" panose="02020603050405020304" charset="0"/>
              <a:cs typeface="Times New Roman" panose="02020603050405020304" charset="0"/>
            </a:endParaRPr>
          </a:p>
        </p:txBody>
      </p:sp>
      <p:sp>
        <p:nvSpPr>
          <p:cNvPr id="12" name="右箭头 11"/>
          <p:cNvSpPr/>
          <p:nvPr/>
        </p:nvSpPr>
        <p:spPr>
          <a:xfrm>
            <a:off x="1032510" y="5674360"/>
            <a:ext cx="817245" cy="5670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矩形 19"/>
          <p:cNvSpPr/>
          <p:nvPr/>
        </p:nvSpPr>
        <p:spPr>
          <a:xfrm>
            <a:off x="1871345" y="5727700"/>
            <a:ext cx="2937510" cy="460375"/>
          </a:xfrm>
          <a:prstGeom prst="rect">
            <a:avLst/>
          </a:prstGeom>
          <a:noFill/>
          <a:ln>
            <a:noFill/>
          </a:ln>
        </p:spPr>
        <p:txBody>
          <a:bodyPr wrap="none" rtlCol="0" anchor="t">
            <a:spAutoFit/>
          </a:bodyPr>
          <a:p>
            <a:pPr algn="ctr"/>
            <a:r>
              <a:rPr lang="zh-CN" altLang="en-US" sz="2400" b="1" u="sng">
                <a:ln w="22225">
                  <a:solidFill>
                    <a:schemeClr val="accent2"/>
                  </a:solidFill>
                  <a:prstDash val="solid"/>
                </a:ln>
                <a:solidFill>
                  <a:schemeClr val="accent2">
                    <a:lumMod val="40000"/>
                    <a:lumOff val="60000"/>
                  </a:schemeClr>
                </a:solidFill>
                <a:effectLst/>
              </a:rPr>
              <a:t>参考</a:t>
            </a:r>
            <a:r>
              <a:rPr lang="zh-CN" altLang="en-US" sz="2400" b="1" u="sng">
                <a:ln w="22225">
                  <a:solidFill>
                    <a:schemeClr val="accent2"/>
                  </a:solidFill>
                  <a:prstDash val="solid"/>
                </a:ln>
                <a:solidFill>
                  <a:schemeClr val="accent2">
                    <a:lumMod val="40000"/>
                    <a:lumOff val="60000"/>
                  </a:schemeClr>
                </a:solidFill>
                <a:effectLst/>
                <a:hlinkClick r:id="" action="ppaction://hlinkshowjump?jump=nextslide"/>
              </a:rPr>
              <a:t>答案</a:t>
            </a:r>
            <a:r>
              <a:rPr lang="zh-CN" altLang="en-US" sz="2400" b="1">
                <a:ln w="22225">
                  <a:solidFill>
                    <a:schemeClr val="accent2"/>
                  </a:solidFill>
                  <a:prstDash val="solid"/>
                </a:ln>
                <a:solidFill>
                  <a:schemeClr val="accent2">
                    <a:lumMod val="40000"/>
                    <a:lumOff val="60000"/>
                  </a:schemeClr>
                </a:solidFill>
                <a:effectLst/>
              </a:rPr>
              <a:t>（请点击）</a:t>
            </a:r>
            <a:endParaRPr lang="zh-CN" altLang="en-US" sz="24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文本框 10"/>
          <p:cNvSpPr txBox="1"/>
          <p:nvPr/>
        </p:nvSpPr>
        <p:spPr>
          <a:xfrm>
            <a:off x="762000" y="1338580"/>
            <a:ext cx="10655300" cy="5169535"/>
          </a:xfrm>
          <a:prstGeom prst="rect">
            <a:avLst/>
          </a:prstGeom>
          <a:noFill/>
        </p:spPr>
        <p:txBody>
          <a:bodyPr wrap="square" rtlCol="0" anchor="t">
            <a:spAutoFit/>
          </a:bodyPr>
          <a:p>
            <a:pPr algn="just" fontAlgn="auto">
              <a:lnSpc>
                <a:spcPct val="150000"/>
              </a:lnSpc>
            </a:pPr>
            <a:r>
              <a:rPr lang="zh-CN" altLang="en-US" sz="2000" b="1" u="sng">
                <a:solidFill>
                  <a:srgbClr val="C00000"/>
                </a:solidFill>
                <a:latin typeface="Times New Roman" panose="02020603050405020304" charset="0"/>
                <a:cs typeface="Times New Roman" panose="02020603050405020304" charset="0"/>
              </a:rPr>
              <a:t>Background:</a:t>
            </a:r>
            <a:endParaRPr lang="zh-CN" altLang="en-US" sz="2000">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sz="2000">
                <a:solidFill>
                  <a:srgbClr val="C00000"/>
                </a:solidFill>
                <a:latin typeface="Times New Roman" panose="02020603050405020304" charset="0"/>
                <a:cs typeface="Times New Roman" panose="02020603050405020304" charset="0"/>
              </a:rPr>
              <a:t>By early 1822, Spanish forces were on the defensive in South America. In the north, Bolivar had effectively liberated Venezuela, Colombia, Panama and Ecuador. With his stunning victory at the Battle of Boyaca, he had established himself as the greatest of the northern generals, and he turned his attention to two things: the creation and rule of the nation of Greater Colombia and the liberation of Peru. In the south, San Martin had liberated Argentina and Chile with the help of Chilean General Bernardo O’Higgins ( 贝纳多· 奥希金斯). Chile was finally free in 1818. After that, San Martin turned his eyes to Peru. San Martin invaded Peru and captured Lima in 1821, but there were still powerful Spanish armies in the interior. The question became: How to defeat those armies, and who would lead the patriot forces? It was under this background that the Guayaquil Conference was held. （接下页）</a:t>
            </a:r>
            <a:endParaRPr lang="zh-CN" altLang="en-US" sz="2000">
              <a:solidFill>
                <a:srgbClr val="C00000"/>
              </a:solidFill>
              <a:latin typeface="Times New Roman" panose="02020603050405020304" charset="0"/>
              <a:cs typeface="Times New Roman" panose="02020603050405020304" charset="0"/>
            </a:endParaRPr>
          </a:p>
        </p:txBody>
      </p:sp>
      <p:sp>
        <p:nvSpPr>
          <p:cNvPr id="10" name="文本框 9"/>
          <p:cNvSpPr txBox="1"/>
          <p:nvPr/>
        </p:nvSpPr>
        <p:spPr>
          <a:xfrm>
            <a:off x="824865" y="970280"/>
            <a:ext cx="1325880" cy="368300"/>
          </a:xfrm>
          <a:prstGeom prst="rect">
            <a:avLst/>
          </a:prstGeom>
          <a:noFill/>
        </p:spPr>
        <p:txBody>
          <a:bodyPr wrap="none" rtlCol="0">
            <a:spAutoFit/>
          </a:bodyPr>
          <a:p>
            <a:r>
              <a:rPr lang="zh-CN" altLang="en-US">
                <a:solidFill>
                  <a:srgbClr val="C00000"/>
                </a:solidFill>
              </a:rPr>
              <a:t>参考答案：</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文本框 10"/>
          <p:cNvSpPr txBox="1"/>
          <p:nvPr/>
        </p:nvSpPr>
        <p:spPr>
          <a:xfrm>
            <a:off x="907415" y="1926590"/>
            <a:ext cx="10304780" cy="3322955"/>
          </a:xfrm>
          <a:prstGeom prst="rect">
            <a:avLst/>
          </a:prstGeom>
          <a:noFill/>
        </p:spPr>
        <p:txBody>
          <a:bodyPr wrap="square" rtlCol="0" anchor="t">
            <a:spAutoFit/>
          </a:bodyPr>
          <a:p>
            <a:pPr algn="just" fontAlgn="auto">
              <a:lnSpc>
                <a:spcPct val="150000"/>
              </a:lnSpc>
            </a:pPr>
            <a:r>
              <a:rPr lang="zh-CN" altLang="en-US" sz="2000">
                <a:solidFill>
                  <a:srgbClr val="C00000"/>
                </a:solidFill>
                <a:latin typeface="Times New Roman" panose="02020603050405020304" charset="0"/>
                <a:cs typeface="Times New Roman" panose="02020603050405020304" charset="0"/>
              </a:rPr>
              <a:t>（接上页）</a:t>
            </a:r>
            <a:endParaRPr lang="zh-CN" altLang="en-US" sz="2000" b="1" u="sng">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sz="2000" b="1" u="sng">
                <a:solidFill>
                  <a:srgbClr val="C00000"/>
                </a:solidFill>
                <a:latin typeface="Times New Roman" panose="02020603050405020304" charset="0"/>
                <a:cs typeface="Times New Roman" panose="02020603050405020304" charset="0"/>
              </a:rPr>
              <a:t>Historic significance:</a:t>
            </a:r>
            <a:endParaRPr lang="zh-CN" altLang="en-US" sz="2000" b="1" u="sng">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sz="2000">
                <a:solidFill>
                  <a:srgbClr val="C00000"/>
                </a:solidFill>
                <a:latin typeface="Times New Roman" panose="02020603050405020304" charset="0"/>
                <a:cs typeface="Times New Roman" panose="02020603050405020304" charset="0"/>
              </a:rPr>
              <a:t>The Guayaquil Conference helped promote the liberation cause of South America, and accelerated the triumph over Spanish colonization.</a:t>
            </a:r>
            <a:endParaRPr lang="zh-CN" altLang="en-US" sz="2000">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sz="2000" b="1" u="sng">
                <a:solidFill>
                  <a:srgbClr val="C00000"/>
                </a:solidFill>
                <a:latin typeface="Times New Roman" panose="02020603050405020304" charset="0"/>
                <a:cs typeface="Times New Roman" panose="02020603050405020304" charset="0"/>
              </a:rPr>
              <a:t>The consequence of this meeting:</a:t>
            </a:r>
            <a:endParaRPr lang="zh-CN" altLang="en-US" sz="2000">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sz="2000">
                <a:solidFill>
                  <a:srgbClr val="C00000"/>
                </a:solidFill>
                <a:latin typeface="Times New Roman" panose="02020603050405020304" charset="0"/>
                <a:cs typeface="Times New Roman" panose="02020603050405020304" charset="0"/>
              </a:rPr>
              <a:t>After the conference, San Martín abdicated his powers in Peru and returned to Argentina. Soon afterward, he left South America entirely and retired in France.</a:t>
            </a:r>
            <a:endParaRPr lang="zh-CN" altLang="en-US" sz="2000">
              <a:solidFill>
                <a:srgbClr val="C00000"/>
              </a:solidFill>
              <a:latin typeface="Times New Roman" panose="02020603050405020304" charset="0"/>
              <a:cs typeface="Times New Roman" panose="02020603050405020304" charset="0"/>
            </a:endParaRPr>
          </a:p>
        </p:txBody>
      </p:sp>
      <p:sp>
        <p:nvSpPr>
          <p:cNvPr id="10" name="文本框 9"/>
          <p:cNvSpPr txBox="1"/>
          <p:nvPr/>
        </p:nvSpPr>
        <p:spPr>
          <a:xfrm>
            <a:off x="943610" y="1442085"/>
            <a:ext cx="1325880" cy="368300"/>
          </a:xfrm>
          <a:prstGeom prst="rect">
            <a:avLst/>
          </a:prstGeom>
          <a:noFill/>
        </p:spPr>
        <p:txBody>
          <a:bodyPr wrap="none" rtlCol="0">
            <a:spAutoFit/>
          </a:bodyPr>
          <a:p>
            <a:r>
              <a:rPr lang="zh-CN" altLang="en-US">
                <a:solidFill>
                  <a:srgbClr val="C00000"/>
                </a:solidFill>
              </a:rPr>
              <a:t>参考答案：</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Five</a:t>
            </a:r>
            <a:endParaRPr lang="en-US" altLang="zh-CN"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9561830" cy="1014730"/>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The following questions are based on Passage Five. Read the passage thoroughly and discuss the questions by doing some research on the colonial history of Latin America.</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1259205" y="2770505"/>
            <a:ext cx="10655300" cy="1014730"/>
          </a:xfrm>
          <a:prstGeom prst="rect">
            <a:avLst/>
          </a:prstGeom>
          <a:noFill/>
        </p:spPr>
        <p:txBody>
          <a:bodyPr wrap="square" rtlCol="0" anchor="t">
            <a:spAutoFit/>
          </a:bodyPr>
          <a:p>
            <a:pPr algn="just" fontAlgn="auto">
              <a:lnSpc>
                <a:spcPct val="150000"/>
              </a:lnSpc>
            </a:pPr>
            <a:r>
              <a:rPr lang="zh-CN" altLang="en-US" sz="2000">
                <a:latin typeface="Times New Roman" panose="02020603050405020304" charset="0"/>
                <a:cs typeface="Times New Roman" panose="02020603050405020304" charset="0"/>
              </a:rPr>
              <a:t>3. What is the general picture of the Colonial Era of Latin America like? What changes did the </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colonial rule bring about over South America by Spaniards and Portuguese?</a:t>
            </a:r>
            <a:endParaRPr lang="zh-CN" altLang="en-US" sz="2000">
              <a:latin typeface="Times New Roman" panose="02020603050405020304" charset="0"/>
              <a:cs typeface="Times New Roman" panose="02020603050405020304" charset="0"/>
            </a:endParaRPr>
          </a:p>
        </p:txBody>
      </p:sp>
      <p:sp>
        <p:nvSpPr>
          <p:cNvPr id="12" name="右箭头 11"/>
          <p:cNvSpPr/>
          <p:nvPr/>
        </p:nvSpPr>
        <p:spPr>
          <a:xfrm>
            <a:off x="1032510" y="5674360"/>
            <a:ext cx="817245" cy="5670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矩形 19"/>
          <p:cNvSpPr/>
          <p:nvPr/>
        </p:nvSpPr>
        <p:spPr>
          <a:xfrm>
            <a:off x="1871345" y="5727700"/>
            <a:ext cx="2937510" cy="460375"/>
          </a:xfrm>
          <a:prstGeom prst="rect">
            <a:avLst/>
          </a:prstGeom>
          <a:noFill/>
          <a:ln>
            <a:noFill/>
          </a:ln>
        </p:spPr>
        <p:txBody>
          <a:bodyPr wrap="none" rtlCol="0" anchor="t">
            <a:spAutoFit/>
          </a:bodyPr>
          <a:p>
            <a:pPr algn="ctr"/>
            <a:r>
              <a:rPr lang="zh-CN" altLang="en-US" sz="2400" b="1" u="sng">
                <a:ln w="22225">
                  <a:solidFill>
                    <a:schemeClr val="accent2"/>
                  </a:solidFill>
                  <a:prstDash val="solid"/>
                </a:ln>
                <a:solidFill>
                  <a:schemeClr val="accent2">
                    <a:lumMod val="40000"/>
                    <a:lumOff val="60000"/>
                  </a:schemeClr>
                </a:solidFill>
                <a:effectLst/>
              </a:rPr>
              <a:t>参考</a:t>
            </a:r>
            <a:r>
              <a:rPr lang="zh-CN" altLang="en-US" sz="2400" b="1" u="sng">
                <a:ln w="22225">
                  <a:solidFill>
                    <a:schemeClr val="accent2"/>
                  </a:solidFill>
                  <a:prstDash val="solid"/>
                </a:ln>
                <a:solidFill>
                  <a:schemeClr val="accent2">
                    <a:lumMod val="40000"/>
                    <a:lumOff val="60000"/>
                  </a:schemeClr>
                </a:solidFill>
                <a:effectLst/>
                <a:hlinkClick r:id="" action="ppaction://hlinkshowjump?jump=nextslide"/>
              </a:rPr>
              <a:t>答案</a:t>
            </a:r>
            <a:r>
              <a:rPr lang="zh-CN" altLang="en-US" sz="2400" b="1">
                <a:ln w="22225">
                  <a:solidFill>
                    <a:schemeClr val="accent2"/>
                  </a:solidFill>
                  <a:prstDash val="solid"/>
                </a:ln>
                <a:solidFill>
                  <a:schemeClr val="accent2">
                    <a:lumMod val="40000"/>
                    <a:lumOff val="60000"/>
                  </a:schemeClr>
                </a:solidFill>
                <a:effectLst/>
              </a:rPr>
              <a:t>（请点击）</a:t>
            </a:r>
            <a:endParaRPr lang="zh-CN" altLang="en-US" sz="24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文本框 10"/>
          <p:cNvSpPr txBox="1"/>
          <p:nvPr/>
        </p:nvSpPr>
        <p:spPr>
          <a:xfrm>
            <a:off x="907415" y="1926590"/>
            <a:ext cx="10304780" cy="3784600"/>
          </a:xfrm>
          <a:prstGeom prst="rect">
            <a:avLst/>
          </a:prstGeom>
          <a:noFill/>
        </p:spPr>
        <p:txBody>
          <a:bodyPr wrap="square" rtlCol="0" anchor="t">
            <a:spAutoFit/>
          </a:bodyPr>
          <a:p>
            <a:pPr indent="457200" algn="just" fontAlgn="auto">
              <a:lnSpc>
                <a:spcPct val="150000"/>
              </a:lnSpc>
            </a:pPr>
            <a:r>
              <a:rPr lang="zh-CN" altLang="en-US" sz="2000">
                <a:solidFill>
                  <a:srgbClr val="C00000"/>
                </a:solidFill>
                <a:latin typeface="Times New Roman" panose="02020603050405020304" charset="0"/>
                <a:cs typeface="Times New Roman" panose="02020603050405020304" charset="0"/>
              </a:rPr>
              <a:t>Latin America has seen wars, dictators, famines, economic booms, foreign interventions and a whole assortment of varied calamities over the years. Each and every period of its history is crucial in some way to understand the present-day character of the land. Even so, the Colonial Period (1492-1810) stands out as being the era that does the most to shape what Latin America is today.</a:t>
            </a:r>
            <a:endParaRPr lang="zh-CN" altLang="en-US" sz="2000">
              <a:solidFill>
                <a:srgbClr val="C00000"/>
              </a:solidFill>
              <a:latin typeface="Times New Roman" panose="02020603050405020304" charset="0"/>
              <a:cs typeface="Times New Roman" panose="02020603050405020304" charset="0"/>
            </a:endParaRPr>
          </a:p>
          <a:p>
            <a:pPr indent="457200" algn="just" fontAlgn="auto">
              <a:lnSpc>
                <a:spcPct val="150000"/>
              </a:lnSpc>
            </a:pPr>
            <a:r>
              <a:rPr lang="zh-CN" altLang="en-US" sz="2000">
                <a:solidFill>
                  <a:srgbClr val="C00000"/>
                </a:solidFill>
                <a:latin typeface="Times New Roman" panose="02020603050405020304" charset="0"/>
                <a:cs typeface="Times New Roman" panose="02020603050405020304" charset="0"/>
              </a:rPr>
              <a:t>There are at least six changes the colonial rule brought about over South America by Spaniards and Portuguese: 1) The native population was wiped out; 2) Native culture was forbidden; 3) The Spanish system promoted exploitation; 4) Existing power structures were replaced; 5) Native history was rewritten; 6) Colonists were there to exploit wealth, not to develop economy</a:t>
            </a:r>
            <a:endParaRPr lang="zh-CN" altLang="en-US" sz="2000">
              <a:solidFill>
                <a:srgbClr val="C00000"/>
              </a:solidFill>
              <a:latin typeface="Times New Roman" panose="02020603050405020304" charset="0"/>
              <a:cs typeface="Times New Roman" panose="02020603050405020304" charset="0"/>
            </a:endParaRPr>
          </a:p>
        </p:txBody>
      </p:sp>
      <p:sp>
        <p:nvSpPr>
          <p:cNvPr id="10" name="文本框 9"/>
          <p:cNvSpPr txBox="1"/>
          <p:nvPr/>
        </p:nvSpPr>
        <p:spPr>
          <a:xfrm>
            <a:off x="943610" y="1442085"/>
            <a:ext cx="1325880" cy="368300"/>
          </a:xfrm>
          <a:prstGeom prst="rect">
            <a:avLst/>
          </a:prstGeom>
          <a:noFill/>
        </p:spPr>
        <p:txBody>
          <a:bodyPr wrap="none" rtlCol="0">
            <a:spAutoFit/>
          </a:bodyPr>
          <a:p>
            <a:r>
              <a:rPr lang="zh-CN" altLang="en-US">
                <a:solidFill>
                  <a:srgbClr val="C00000"/>
                </a:solidFill>
              </a:rPr>
              <a:t>参考答案：</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30200"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Six</a:t>
            </a:r>
            <a:endParaRPr lang="en-US" altLang="zh-CN"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9561830" cy="1014730"/>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Discuss the following open-ended questions, and share your opinions with your classmates.</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890270" y="2461895"/>
            <a:ext cx="10522585" cy="1938020"/>
          </a:xfrm>
          <a:prstGeom prst="rect">
            <a:avLst/>
          </a:prstGeom>
          <a:noFill/>
        </p:spPr>
        <p:txBody>
          <a:bodyPr wrap="square" rtlCol="0" anchor="t">
            <a:spAutoFit/>
          </a:bodyPr>
          <a:p>
            <a:pPr algn="just" fontAlgn="auto">
              <a:lnSpc>
                <a:spcPct val="150000"/>
              </a:lnSpc>
            </a:pPr>
            <a:r>
              <a:rPr lang="zh-CN" altLang="en-US" sz="2000">
                <a:latin typeface="Times New Roman" panose="02020603050405020304" charset="0"/>
                <a:cs typeface="Times New Roman" panose="02020603050405020304" charset="0"/>
              </a:rPr>
              <a:t>As a non-profit public educational organization, Confucius Institute (CI) is now thriving around the globe. There are, however, many different voices with regards to the idea of CI. What is the general situation of CI in South America? What’s your understanding of circulation of Chinese culture through CI?</a:t>
            </a:r>
            <a:endParaRPr lang="zh-CN" altLang="en-US" sz="2000">
              <a:latin typeface="Times New Roman" panose="02020603050405020304" charset="0"/>
              <a:cs typeface="Times New Roman" panose="02020603050405020304" charset="0"/>
            </a:endParaRPr>
          </a:p>
        </p:txBody>
      </p:sp>
      <p:sp>
        <p:nvSpPr>
          <p:cNvPr id="12" name="右箭头 11"/>
          <p:cNvSpPr/>
          <p:nvPr/>
        </p:nvSpPr>
        <p:spPr>
          <a:xfrm>
            <a:off x="1032510" y="5674360"/>
            <a:ext cx="817245" cy="5670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矩形 19"/>
          <p:cNvSpPr/>
          <p:nvPr/>
        </p:nvSpPr>
        <p:spPr>
          <a:xfrm>
            <a:off x="1871345" y="5727700"/>
            <a:ext cx="2937510" cy="460375"/>
          </a:xfrm>
          <a:prstGeom prst="rect">
            <a:avLst/>
          </a:prstGeom>
          <a:noFill/>
          <a:ln>
            <a:noFill/>
          </a:ln>
        </p:spPr>
        <p:txBody>
          <a:bodyPr wrap="none" rtlCol="0" anchor="t">
            <a:spAutoFit/>
          </a:bodyPr>
          <a:p>
            <a:pPr algn="ctr"/>
            <a:r>
              <a:rPr lang="zh-CN" altLang="en-US" sz="2400" b="1" u="sng">
                <a:ln w="22225">
                  <a:solidFill>
                    <a:schemeClr val="accent2"/>
                  </a:solidFill>
                  <a:prstDash val="solid"/>
                </a:ln>
                <a:solidFill>
                  <a:schemeClr val="accent2">
                    <a:lumMod val="40000"/>
                    <a:lumOff val="60000"/>
                  </a:schemeClr>
                </a:solidFill>
                <a:effectLst/>
              </a:rPr>
              <a:t>参考</a:t>
            </a:r>
            <a:r>
              <a:rPr lang="zh-CN" altLang="en-US" sz="2400" b="1" u="sng">
                <a:ln w="22225">
                  <a:solidFill>
                    <a:schemeClr val="accent2"/>
                  </a:solidFill>
                  <a:prstDash val="solid"/>
                </a:ln>
                <a:solidFill>
                  <a:schemeClr val="accent2">
                    <a:lumMod val="40000"/>
                    <a:lumOff val="60000"/>
                  </a:schemeClr>
                </a:solidFill>
                <a:effectLst/>
                <a:hlinkClick r:id="" action="ppaction://hlinkshowjump?jump=nextslide"/>
              </a:rPr>
              <a:t>答案</a:t>
            </a:r>
            <a:r>
              <a:rPr lang="zh-CN" altLang="en-US" sz="2400" b="1">
                <a:ln w="22225">
                  <a:solidFill>
                    <a:schemeClr val="accent2"/>
                  </a:solidFill>
                  <a:prstDash val="solid"/>
                </a:ln>
                <a:solidFill>
                  <a:schemeClr val="accent2">
                    <a:lumMod val="40000"/>
                    <a:lumOff val="60000"/>
                  </a:schemeClr>
                </a:solidFill>
                <a:effectLst/>
              </a:rPr>
              <a:t>（请点击）</a:t>
            </a:r>
            <a:endParaRPr lang="zh-CN" altLang="en-US" sz="24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文本框 10"/>
          <p:cNvSpPr txBox="1"/>
          <p:nvPr/>
        </p:nvSpPr>
        <p:spPr>
          <a:xfrm>
            <a:off x="844550" y="1864995"/>
            <a:ext cx="10304780" cy="3784600"/>
          </a:xfrm>
          <a:prstGeom prst="rect">
            <a:avLst/>
          </a:prstGeom>
          <a:noFill/>
        </p:spPr>
        <p:txBody>
          <a:bodyPr wrap="square" rtlCol="0" anchor="t">
            <a:spAutoFit/>
          </a:bodyPr>
          <a:p>
            <a:pPr indent="457200" algn="just" fontAlgn="auto">
              <a:lnSpc>
                <a:spcPct val="150000"/>
              </a:lnSpc>
            </a:pPr>
            <a:r>
              <a:rPr lang="zh-CN" altLang="en-US" sz="2000">
                <a:solidFill>
                  <a:srgbClr val="C00000"/>
                </a:solidFill>
                <a:latin typeface="Times New Roman" panose="02020603050405020304" charset="0"/>
                <a:cs typeface="Times New Roman" panose="02020603050405020304" charset="0"/>
              </a:rPr>
              <a:t>According to the Hanban, which manages the Confucius Institute (CI), there are currently more than 21,000 students studying Chinese and cultural subjects like martial arts, traditional Chinese medicine and Chinese opera in 29 facilities cooperating with local universities and secondary schools in 13 countries (as of July, 2014). The annual increase rate of student numbers in South America reached 14 percent at the end of 2013, which was much faster than growth in the United States and Europe. Seven Confucius Institutes have opened in Brazil since 2008, when the first was launched at Sao Paulo State University, and there are ongoing discussions about building three new Confucius Institutes in northeastern Brazilian provinces. </a:t>
            </a:r>
            <a:r>
              <a:rPr lang="en-US" altLang="zh-CN" sz="2000">
                <a:solidFill>
                  <a:srgbClr val="C00000"/>
                </a:solidFill>
                <a:latin typeface="Times New Roman" panose="02020603050405020304" charset="0"/>
                <a:cs typeface="Times New Roman" panose="02020603050405020304" charset="0"/>
              </a:rPr>
              <a:t>(</a:t>
            </a:r>
            <a:r>
              <a:rPr lang="zh-CN" altLang="en-US" sz="2000">
                <a:solidFill>
                  <a:srgbClr val="C00000"/>
                </a:solidFill>
                <a:latin typeface="Times New Roman" panose="02020603050405020304" charset="0"/>
                <a:cs typeface="Times New Roman" panose="02020603050405020304" charset="0"/>
              </a:rPr>
              <a:t>接下页）</a:t>
            </a:r>
            <a:endParaRPr lang="zh-CN" altLang="en-US" sz="2000">
              <a:solidFill>
                <a:srgbClr val="C00000"/>
              </a:solidFill>
              <a:latin typeface="Times New Roman" panose="02020603050405020304" charset="0"/>
              <a:cs typeface="Times New Roman" panose="02020603050405020304" charset="0"/>
            </a:endParaRPr>
          </a:p>
        </p:txBody>
      </p:sp>
      <p:sp>
        <p:nvSpPr>
          <p:cNvPr id="10" name="文本框 9"/>
          <p:cNvSpPr txBox="1"/>
          <p:nvPr/>
        </p:nvSpPr>
        <p:spPr>
          <a:xfrm>
            <a:off x="943610" y="1442085"/>
            <a:ext cx="1325880" cy="368300"/>
          </a:xfrm>
          <a:prstGeom prst="rect">
            <a:avLst/>
          </a:prstGeom>
          <a:noFill/>
        </p:spPr>
        <p:txBody>
          <a:bodyPr wrap="none" rtlCol="0">
            <a:spAutoFit/>
          </a:bodyPr>
          <a:p>
            <a:r>
              <a:rPr lang="zh-CN" altLang="en-US">
                <a:solidFill>
                  <a:srgbClr val="C00000"/>
                </a:solidFill>
              </a:rPr>
              <a:t>参考答案：</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文本框 10"/>
          <p:cNvSpPr txBox="1"/>
          <p:nvPr/>
        </p:nvSpPr>
        <p:spPr>
          <a:xfrm>
            <a:off x="844550" y="2025650"/>
            <a:ext cx="10304780" cy="3322955"/>
          </a:xfrm>
          <a:prstGeom prst="rect">
            <a:avLst/>
          </a:prstGeom>
          <a:noFill/>
        </p:spPr>
        <p:txBody>
          <a:bodyPr wrap="square" rtlCol="0" anchor="t">
            <a:spAutoFit/>
          </a:bodyPr>
          <a:p>
            <a:pPr indent="0" algn="just" fontAlgn="auto">
              <a:lnSpc>
                <a:spcPct val="150000"/>
              </a:lnSpc>
            </a:pPr>
            <a:r>
              <a:rPr lang="zh-CN" sz="2000">
                <a:solidFill>
                  <a:srgbClr val="C00000"/>
                </a:solidFill>
                <a:latin typeface="Times New Roman" panose="02020603050405020304" charset="0"/>
                <a:cs typeface="Times New Roman" panose="02020603050405020304" charset="0"/>
              </a:rPr>
              <a:t>（接上页）</a:t>
            </a:r>
            <a:endParaRPr lang="zh-CN" sz="2000">
              <a:solidFill>
                <a:srgbClr val="C00000"/>
              </a:solidFill>
              <a:latin typeface="Times New Roman" panose="02020603050405020304" charset="0"/>
              <a:cs typeface="Times New Roman" panose="02020603050405020304" charset="0"/>
            </a:endParaRPr>
          </a:p>
          <a:p>
            <a:pPr indent="457200" algn="just" fontAlgn="auto">
              <a:lnSpc>
                <a:spcPct val="150000"/>
              </a:lnSpc>
            </a:pPr>
            <a:r>
              <a:rPr sz="2000">
                <a:solidFill>
                  <a:srgbClr val="C00000"/>
                </a:solidFill>
                <a:latin typeface="Times New Roman" panose="02020603050405020304" charset="0"/>
                <a:cs typeface="Times New Roman" panose="02020603050405020304" charset="0"/>
              </a:rPr>
              <a:t>Confucius Institutes’ stated missions are to promote knowledge of Chinese language and culture abroad, as well as to promote commercial and trade cooperation. Some western mediathink that the institutes are tools of cultural diplomacy to bolster China’s soft power abroad. It is true that CI can help strengthen Chinese soft power across the world, but its main function is to make more people understand Chinese culture, thereby promoting mutual understanding and friendship and making contribution to the world peace.</a:t>
            </a:r>
            <a:endParaRPr sz="2000">
              <a:solidFill>
                <a:srgbClr val="C00000"/>
              </a:solidFill>
              <a:latin typeface="Times New Roman" panose="02020603050405020304" charset="0"/>
              <a:cs typeface="Times New Roman" panose="02020603050405020304" charset="0"/>
            </a:endParaRPr>
          </a:p>
        </p:txBody>
      </p:sp>
      <p:sp>
        <p:nvSpPr>
          <p:cNvPr id="10" name="文本框 9"/>
          <p:cNvSpPr txBox="1"/>
          <p:nvPr/>
        </p:nvSpPr>
        <p:spPr>
          <a:xfrm>
            <a:off x="943610" y="1442085"/>
            <a:ext cx="1325880" cy="368300"/>
          </a:xfrm>
          <a:prstGeom prst="rect">
            <a:avLst/>
          </a:prstGeom>
          <a:noFill/>
        </p:spPr>
        <p:txBody>
          <a:bodyPr wrap="none" rtlCol="0">
            <a:spAutoFit/>
          </a:bodyPr>
          <a:p>
            <a:r>
              <a:rPr lang="zh-CN" altLang="en-US">
                <a:solidFill>
                  <a:srgbClr val="C00000"/>
                </a:solidFill>
              </a:rPr>
              <a:t>参考答案：</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0" y="4924631"/>
            <a:ext cx="12253861" cy="1933369"/>
            <a:chOff x="538214" y="4924632"/>
            <a:chExt cx="12253861" cy="1933369"/>
          </a:xfrm>
        </p:grpSpPr>
        <p:sp>
          <p:nvSpPr>
            <p:cNvPr id="52" name="任意多边形 51"/>
            <p:cNvSpPr/>
            <p:nvPr/>
          </p:nvSpPr>
          <p:spPr>
            <a:xfrm>
              <a:off x="538216" y="4924632"/>
              <a:ext cx="12253859" cy="1933369"/>
            </a:xfrm>
            <a:custGeom>
              <a:avLst/>
              <a:gdLst>
                <a:gd name="connsiteX0" fmla="*/ 6210790 w 12253859"/>
                <a:gd name="connsiteY0" fmla="*/ 0 h 1933369"/>
                <a:gd name="connsiteX1" fmla="*/ 11949934 w 12253859"/>
                <a:gd name="connsiteY1" fmla="*/ 759093 h 1933369"/>
                <a:gd name="connsiteX2" fmla="*/ 12253859 w 12253859"/>
                <a:gd name="connsiteY2" fmla="*/ 865874 h 1933369"/>
                <a:gd name="connsiteX3" fmla="*/ 12253859 w 12253859"/>
                <a:gd name="connsiteY3" fmla="*/ 1933369 h 1933369"/>
                <a:gd name="connsiteX4" fmla="*/ 0 w 12253859"/>
                <a:gd name="connsiteY4" fmla="*/ 1933369 h 1933369"/>
                <a:gd name="connsiteX5" fmla="*/ 0 w 12253859"/>
                <a:gd name="connsiteY5" fmla="*/ 924799 h 1933369"/>
                <a:gd name="connsiteX6" fmla="*/ 471642 w 12253859"/>
                <a:gd name="connsiteY6" fmla="*/ 759093 h 1933369"/>
                <a:gd name="connsiteX7" fmla="*/ 6210790 w 12253859"/>
                <a:gd name="connsiteY7" fmla="*/ 0 h 193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859" h="1933369">
                  <a:moveTo>
                    <a:pt x="6210790" y="0"/>
                  </a:moveTo>
                  <a:cubicBezTo>
                    <a:pt x="8452064" y="0"/>
                    <a:pt x="10481158" y="290087"/>
                    <a:pt x="11949934" y="759093"/>
                  </a:cubicBezTo>
                  <a:lnTo>
                    <a:pt x="12253859" y="865874"/>
                  </a:lnTo>
                  <a:lnTo>
                    <a:pt x="12253859" y="1933369"/>
                  </a:lnTo>
                  <a:lnTo>
                    <a:pt x="0" y="1933369"/>
                  </a:lnTo>
                  <a:lnTo>
                    <a:pt x="0" y="924799"/>
                  </a:lnTo>
                  <a:lnTo>
                    <a:pt x="471642" y="759093"/>
                  </a:lnTo>
                  <a:cubicBezTo>
                    <a:pt x="1940418" y="290087"/>
                    <a:pt x="3969513" y="0"/>
                    <a:pt x="6210790" y="0"/>
                  </a:cubicBezTo>
                  <a:close/>
                </a:path>
              </a:pathLst>
            </a:cu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38214" y="5496586"/>
              <a:ext cx="12221348" cy="1361415"/>
            </a:xfrm>
            <a:custGeom>
              <a:avLst/>
              <a:gdLst>
                <a:gd name="connsiteX0" fmla="*/ 6210789 w 12221348"/>
                <a:gd name="connsiteY0" fmla="*/ 0 h 1361415"/>
                <a:gd name="connsiteX1" fmla="*/ 12018370 w 12221348"/>
                <a:gd name="connsiteY1" fmla="*/ 781209 h 1361415"/>
                <a:gd name="connsiteX2" fmla="*/ 12221348 w 12221348"/>
                <a:gd name="connsiteY2" fmla="*/ 852951 h 1361415"/>
                <a:gd name="connsiteX3" fmla="*/ 12221348 w 12221348"/>
                <a:gd name="connsiteY3" fmla="*/ 1361415 h 1361415"/>
                <a:gd name="connsiteX4" fmla="*/ 0 w 12221348"/>
                <a:gd name="connsiteY4" fmla="*/ 1361415 h 1361415"/>
                <a:gd name="connsiteX5" fmla="*/ 0 w 12221348"/>
                <a:gd name="connsiteY5" fmla="*/ 923721 h 1361415"/>
                <a:gd name="connsiteX6" fmla="*/ 403205 w 12221348"/>
                <a:gd name="connsiteY6" fmla="*/ 781209 h 1361415"/>
                <a:gd name="connsiteX7" fmla="*/ 6210789 w 12221348"/>
                <a:gd name="connsiteY7" fmla="*/ 0 h 13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1348" h="1361415">
                  <a:moveTo>
                    <a:pt x="6210789" y="0"/>
                  </a:moveTo>
                  <a:cubicBezTo>
                    <a:pt x="8487084" y="0"/>
                    <a:pt x="10544515" y="299223"/>
                    <a:pt x="12018370" y="781209"/>
                  </a:cubicBezTo>
                  <a:lnTo>
                    <a:pt x="12221348" y="852951"/>
                  </a:lnTo>
                  <a:lnTo>
                    <a:pt x="12221348" y="1361415"/>
                  </a:lnTo>
                  <a:lnTo>
                    <a:pt x="0" y="1361415"/>
                  </a:lnTo>
                  <a:lnTo>
                    <a:pt x="0" y="923721"/>
                  </a:lnTo>
                  <a:lnTo>
                    <a:pt x="403205" y="781209"/>
                  </a:lnTo>
                  <a:cubicBezTo>
                    <a:pt x="1877061" y="299223"/>
                    <a:pt x="3934493" y="0"/>
                    <a:pt x="6210789" y="0"/>
                  </a:cubicBezTo>
                  <a:close/>
                </a:path>
              </a:pathLst>
            </a:cu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4746556" y="1159704"/>
            <a:ext cx="3188970" cy="3153410"/>
          </a:xfrm>
          <a:prstGeom prst="rect">
            <a:avLst/>
          </a:prstGeom>
          <a:noFill/>
        </p:spPr>
        <p:txBody>
          <a:bodyPr wrap="none" rtlCol="0">
            <a:spAutoFit/>
          </a:bodyPr>
          <a:lstStyle/>
          <a:p>
            <a:r>
              <a:rPr lang="en-US" altLang="zh-CN" sz="19900" b="1" dirty="0" smtClean="0">
                <a:solidFill>
                  <a:srgbClr val="5FCACB"/>
                </a:solidFill>
              </a:rPr>
              <a:t>03</a:t>
            </a:r>
            <a:endParaRPr lang="en-US" altLang="zh-CN" sz="19900" b="1" dirty="0" smtClean="0">
              <a:solidFill>
                <a:srgbClr val="5FCACB"/>
              </a:solidFill>
            </a:endParaRPr>
          </a:p>
        </p:txBody>
      </p:sp>
      <p:sp>
        <p:nvSpPr>
          <p:cNvPr id="47" name="文本框 46"/>
          <p:cNvSpPr txBox="1"/>
          <p:nvPr/>
        </p:nvSpPr>
        <p:spPr>
          <a:xfrm>
            <a:off x="4850174" y="3541780"/>
            <a:ext cx="3498850" cy="922020"/>
          </a:xfrm>
          <a:prstGeom prst="rect">
            <a:avLst/>
          </a:prstGeom>
          <a:noFill/>
        </p:spPr>
        <p:txBody>
          <a:bodyPr wrap="none" rtlCol="0">
            <a:spAutoFit/>
          </a:bodyPr>
          <a:lstStyle/>
          <a:p>
            <a:r>
              <a:rPr lang="en-US" altLang="zh-CN" sz="5400" dirty="0" smtClean="0">
                <a:solidFill>
                  <a:srgbClr val="319095"/>
                </a:solidFill>
              </a:rPr>
              <a:t>Part three</a:t>
            </a:r>
            <a:endParaRPr lang="zh-CN" altLang="en-US" sz="5400" dirty="0">
              <a:solidFill>
                <a:srgbClr val="319095"/>
              </a:solidFill>
            </a:endParaRPr>
          </a:p>
        </p:txBody>
      </p:sp>
      <p:sp>
        <p:nvSpPr>
          <p:cNvPr id="54" name="文本框 53"/>
          <p:cNvSpPr txBox="1"/>
          <p:nvPr/>
        </p:nvSpPr>
        <p:spPr>
          <a:xfrm>
            <a:off x="5237117" y="5792890"/>
            <a:ext cx="6200775"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Readings</a:t>
            </a:r>
            <a:endParaRPr lang="en-US" altLang="zh-CN" sz="4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2908" y="894715"/>
            <a:ext cx="2115185"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2400" b="1">
                <a:solidFill>
                  <a:schemeClr val="accent4"/>
                </a:solidFill>
                <a:effectLst/>
              </a:rPr>
              <a:t>Passage One</a:t>
            </a:r>
            <a:endParaRPr lang="en-US" altLang="zh-CN" sz="2400" b="1">
              <a:solidFill>
                <a:schemeClr val="accent4"/>
              </a:solidFill>
              <a:effectLst/>
            </a:endParaRPr>
          </a:p>
        </p:txBody>
      </p:sp>
      <p:sp>
        <p:nvSpPr>
          <p:cNvPr id="9" name="文本框 8"/>
          <p:cNvSpPr txBox="1"/>
          <p:nvPr/>
        </p:nvSpPr>
        <p:spPr>
          <a:xfrm>
            <a:off x="4826000" y="1355090"/>
            <a:ext cx="2540000" cy="398780"/>
          </a:xfrm>
          <a:prstGeom prst="rect">
            <a:avLst/>
          </a:prstGeom>
          <a:noFill/>
        </p:spPr>
        <p:txBody>
          <a:bodyPr wrap="square" rtlCol="0" anchor="t">
            <a:spAutoFit/>
          </a:bodyPr>
          <a:p>
            <a:pPr algn="ctr"/>
            <a:r>
              <a:rPr lang="zh-CN" altLang="en-US" sz="2000" b="1">
                <a:latin typeface="Times New Roman" panose="02020603050405020304" charset="0"/>
                <a:cs typeface="Times New Roman" panose="02020603050405020304" charset="0"/>
              </a:rPr>
              <a:t>El Tajin</a:t>
            </a:r>
            <a:endParaRPr lang="zh-CN" altLang="en-US" sz="2000" b="1">
              <a:latin typeface="Times New Roman" panose="02020603050405020304" charset="0"/>
              <a:cs typeface="Times New Roman" panose="02020603050405020304" charset="0"/>
            </a:endParaRPr>
          </a:p>
        </p:txBody>
      </p:sp>
      <p:sp>
        <p:nvSpPr>
          <p:cNvPr id="10" name="文本框 9"/>
          <p:cNvSpPr txBox="1"/>
          <p:nvPr/>
        </p:nvSpPr>
        <p:spPr>
          <a:xfrm>
            <a:off x="753110" y="1890395"/>
            <a:ext cx="10792460" cy="239966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The</a:t>
            </a:r>
            <a:r>
              <a:rPr lang="zh-CN" altLang="en-US" sz="2000" b="1">
                <a:solidFill>
                  <a:srgbClr val="C00000"/>
                </a:solidFill>
                <a:latin typeface="Times New Roman" panose="02020603050405020304" charset="0"/>
                <a:cs typeface="Times New Roman" panose="02020603050405020304" charset="0"/>
              </a:rPr>
              <a:t> archaeological </a:t>
            </a:r>
            <a:r>
              <a:rPr lang="zh-CN" altLang="en-US" sz="2000">
                <a:latin typeface="Times New Roman" panose="02020603050405020304" charset="0"/>
                <a:cs typeface="Times New Roman" panose="02020603050405020304" charset="0"/>
              </a:rPr>
              <a:t>site of </a:t>
            </a:r>
            <a:r>
              <a:rPr lang="zh-CN" altLang="en-US" sz="2000" b="1">
                <a:solidFill>
                  <a:srgbClr val="C00000"/>
                </a:solidFill>
                <a:latin typeface="Times New Roman" panose="02020603050405020304" charset="0"/>
                <a:cs typeface="Times New Roman" panose="02020603050405020304" charset="0"/>
              </a:rPr>
              <a:t>El Tajin</a:t>
            </a:r>
            <a:r>
              <a:rPr lang="zh-CN" altLang="en-US" sz="2000">
                <a:latin typeface="Times New Roman" panose="02020603050405020304" charset="0"/>
                <a:cs typeface="Times New Roman" panose="02020603050405020304" charset="0"/>
              </a:rPr>
              <a:t>, located in the present-day Mexican State of </a:t>
            </a:r>
            <a:r>
              <a:rPr lang="zh-CN" altLang="en-US" sz="2000" b="1">
                <a:solidFill>
                  <a:srgbClr val="C00000"/>
                </a:solidFill>
                <a:latin typeface="Times New Roman" panose="02020603050405020304" charset="0"/>
                <a:cs typeface="Times New Roman" panose="02020603050405020304" charset="0"/>
              </a:rPr>
              <a:t>Veracruz</a:t>
            </a:r>
            <a:r>
              <a:rPr lang="zh-CN" altLang="en-US" sz="2000">
                <a:latin typeface="Times New Roman" panose="02020603050405020304" charset="0"/>
                <a:cs typeface="Times New Roman" panose="02020603050405020304" charset="0"/>
              </a:rPr>
              <a:t>, is remarkable for many reasons. The site boasts many buildings, temples, palaces and ball courts, but the most impressive of all is the stunning </a:t>
            </a:r>
            <a:r>
              <a:rPr lang="zh-CN" altLang="en-US" sz="2000" b="1">
                <a:solidFill>
                  <a:srgbClr val="C00000"/>
                </a:solidFill>
                <a:latin typeface="Times New Roman" panose="02020603050405020304" charset="0"/>
                <a:cs typeface="Times New Roman" panose="02020603050405020304" charset="0"/>
              </a:rPr>
              <a:t>Pyramid of the Niches</a:t>
            </a:r>
            <a:r>
              <a:rPr lang="zh-CN" altLang="en-US" sz="2000">
                <a:latin typeface="Times New Roman" panose="02020603050405020304" charset="0"/>
                <a:cs typeface="Times New Roman" panose="02020603050405020304" charset="0"/>
              </a:rPr>
              <a:t>. This temple was obviously of great symbolic importance to the people of El Tajin: it once contained exactly 365 </a:t>
            </a:r>
            <a:r>
              <a:rPr lang="zh-CN" altLang="en-US" sz="2000" b="1">
                <a:solidFill>
                  <a:srgbClr val="C00000"/>
                </a:solidFill>
                <a:latin typeface="Times New Roman" panose="02020603050405020304" charset="0"/>
                <a:cs typeface="Times New Roman" panose="02020603050405020304" charset="0"/>
              </a:rPr>
              <a:t>niches</a:t>
            </a:r>
            <a:r>
              <a:rPr lang="zh-CN" altLang="en-US" sz="2000">
                <a:latin typeface="Times New Roman" panose="02020603050405020304" charset="0"/>
                <a:cs typeface="Times New Roman" panose="02020603050405020304" charset="0"/>
              </a:rPr>
              <a:t>, marking its connection to the solar year.</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869315" y="4526280"/>
            <a:ext cx="10793730" cy="196850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archaeological </a:t>
            </a:r>
            <a:r>
              <a:rPr lang="zh-CN" altLang="en-US" b="1" i="1">
                <a:solidFill>
                  <a:srgbClr val="319095"/>
                </a:solidFill>
                <a:latin typeface="Times New Roman" panose="02020603050405020304" charset="0"/>
                <a:cs typeface="Times New Roman" panose="02020603050405020304" charset="0"/>
              </a:rPr>
              <a:t>adj. </a:t>
            </a:r>
            <a:r>
              <a:rPr lang="zh-CN" altLang="en-US" sz="1600" b="1">
                <a:solidFill>
                  <a:srgbClr val="319095"/>
                </a:solidFill>
                <a:latin typeface="Times New Roman" panose="02020603050405020304" charset="0"/>
                <a:cs typeface="Times New Roman" panose="02020603050405020304" charset="0"/>
              </a:rPr>
              <a:t>考古学的；考古学上的</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El Tajin </a:t>
            </a:r>
            <a:r>
              <a:rPr lang="zh-CN" altLang="en-US" sz="1600" b="1">
                <a:solidFill>
                  <a:srgbClr val="319095"/>
                </a:solidFill>
                <a:latin typeface="Times New Roman" panose="02020603050405020304" charset="0"/>
                <a:cs typeface="Times New Roman" panose="02020603050405020304" charset="0"/>
              </a:rPr>
              <a:t>埃尔塔欣古城（位于墨西哥中部韦拉克鲁斯州的一座历史悠久的玛雅古城。在印第安语中，埃尔塔欣是雷电或暴风之意，埃尔塔欣古城可能是玛雅人修建的用来供奉自然神的宗教城市。）</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Veracruz </a:t>
            </a:r>
            <a:r>
              <a:rPr lang="zh-CN" altLang="en-US" sz="1600" b="1">
                <a:solidFill>
                  <a:srgbClr val="319095"/>
                </a:solidFill>
                <a:latin typeface="Times New Roman" panose="02020603050405020304" charset="0"/>
                <a:cs typeface="Times New Roman" panose="02020603050405020304" charset="0"/>
              </a:rPr>
              <a:t>韦拉克鲁斯州（墨西哥中部偏东一州，东部面向墨西哥湾。人口仅次于墨西哥州和联邦区，居全国第三。）</a:t>
            </a:r>
            <a:endParaRPr lang="zh-CN" altLang="en-US" sz="1600"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Pyramid of the Niches </a:t>
            </a:r>
            <a:r>
              <a:rPr lang="zh-CN" altLang="en-US" sz="1600" b="1">
                <a:solidFill>
                  <a:srgbClr val="319095"/>
                </a:solidFill>
                <a:latin typeface="Times New Roman" panose="02020603050405020304" charset="0"/>
                <a:cs typeface="Times New Roman" panose="02020603050405020304" charset="0"/>
              </a:rPr>
              <a:t>壁龛金字塔（位于墨西哥韦拉克鲁斯州西北部的塔欣古城遗址中。各层被布置得像楼房的走廊，上边是宽厚的飞檐，下边是凹进去的神龛，飞檐突出在凹进去的神龛上，产生出不可思议的明暗对比效果。）</a:t>
            </a:r>
            <a:endParaRPr lang="zh-CN" altLang="en-US" sz="1600"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niche</a:t>
            </a:r>
            <a:r>
              <a:rPr lang="zh-CN" altLang="en-US" b="1" i="1">
                <a:solidFill>
                  <a:srgbClr val="319095"/>
                </a:solidFill>
                <a:latin typeface="Times New Roman" panose="02020603050405020304" charset="0"/>
                <a:cs typeface="Times New Roman" panose="02020603050405020304" charset="0"/>
              </a:rPr>
              <a:t> n.</a:t>
            </a:r>
            <a:r>
              <a:rPr lang="zh-CN" altLang="en-US" b="1">
                <a:solidFill>
                  <a:srgbClr val="319095"/>
                </a:solidFill>
                <a:latin typeface="Times New Roman" panose="02020603050405020304" charset="0"/>
                <a:cs typeface="Times New Roman" panose="02020603050405020304" charset="0"/>
              </a:rPr>
              <a:t> </a:t>
            </a:r>
            <a:r>
              <a:rPr lang="zh-CN" altLang="en-US" sz="1600" b="1">
                <a:solidFill>
                  <a:srgbClr val="319095"/>
                </a:solidFill>
                <a:latin typeface="Times New Roman" panose="02020603050405020304" charset="0"/>
                <a:cs typeface="Times New Roman" panose="02020603050405020304" charset="0"/>
              </a:rPr>
              <a:t>壁龛；（山坡或峭壁上）天然凹陷处</a:t>
            </a:r>
            <a:endParaRPr lang="zh-CN" altLang="en-US" sz="1600"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869315" y="452628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0" y="4924631"/>
            <a:ext cx="12253861" cy="1933369"/>
            <a:chOff x="538214" y="4924632"/>
            <a:chExt cx="12253861" cy="1933369"/>
          </a:xfrm>
        </p:grpSpPr>
        <p:sp>
          <p:nvSpPr>
            <p:cNvPr id="52" name="任意多边形 51"/>
            <p:cNvSpPr/>
            <p:nvPr/>
          </p:nvSpPr>
          <p:spPr>
            <a:xfrm>
              <a:off x="538216" y="4924632"/>
              <a:ext cx="12253859" cy="1933369"/>
            </a:xfrm>
            <a:custGeom>
              <a:avLst/>
              <a:gdLst>
                <a:gd name="connsiteX0" fmla="*/ 6210790 w 12253859"/>
                <a:gd name="connsiteY0" fmla="*/ 0 h 1933369"/>
                <a:gd name="connsiteX1" fmla="*/ 11949934 w 12253859"/>
                <a:gd name="connsiteY1" fmla="*/ 759093 h 1933369"/>
                <a:gd name="connsiteX2" fmla="*/ 12253859 w 12253859"/>
                <a:gd name="connsiteY2" fmla="*/ 865874 h 1933369"/>
                <a:gd name="connsiteX3" fmla="*/ 12253859 w 12253859"/>
                <a:gd name="connsiteY3" fmla="*/ 1933369 h 1933369"/>
                <a:gd name="connsiteX4" fmla="*/ 0 w 12253859"/>
                <a:gd name="connsiteY4" fmla="*/ 1933369 h 1933369"/>
                <a:gd name="connsiteX5" fmla="*/ 0 w 12253859"/>
                <a:gd name="connsiteY5" fmla="*/ 924799 h 1933369"/>
                <a:gd name="connsiteX6" fmla="*/ 471642 w 12253859"/>
                <a:gd name="connsiteY6" fmla="*/ 759093 h 1933369"/>
                <a:gd name="connsiteX7" fmla="*/ 6210790 w 12253859"/>
                <a:gd name="connsiteY7" fmla="*/ 0 h 193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859" h="1933369">
                  <a:moveTo>
                    <a:pt x="6210790" y="0"/>
                  </a:moveTo>
                  <a:cubicBezTo>
                    <a:pt x="8452064" y="0"/>
                    <a:pt x="10481158" y="290087"/>
                    <a:pt x="11949934" y="759093"/>
                  </a:cubicBezTo>
                  <a:lnTo>
                    <a:pt x="12253859" y="865874"/>
                  </a:lnTo>
                  <a:lnTo>
                    <a:pt x="12253859" y="1933369"/>
                  </a:lnTo>
                  <a:lnTo>
                    <a:pt x="0" y="1933369"/>
                  </a:lnTo>
                  <a:lnTo>
                    <a:pt x="0" y="924799"/>
                  </a:lnTo>
                  <a:lnTo>
                    <a:pt x="471642" y="759093"/>
                  </a:lnTo>
                  <a:cubicBezTo>
                    <a:pt x="1940418" y="290087"/>
                    <a:pt x="3969513" y="0"/>
                    <a:pt x="6210790" y="0"/>
                  </a:cubicBezTo>
                  <a:close/>
                </a:path>
              </a:pathLst>
            </a:cu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38214" y="5496586"/>
              <a:ext cx="12221348" cy="1361415"/>
            </a:xfrm>
            <a:custGeom>
              <a:avLst/>
              <a:gdLst>
                <a:gd name="connsiteX0" fmla="*/ 6210789 w 12221348"/>
                <a:gd name="connsiteY0" fmla="*/ 0 h 1361415"/>
                <a:gd name="connsiteX1" fmla="*/ 12018370 w 12221348"/>
                <a:gd name="connsiteY1" fmla="*/ 781209 h 1361415"/>
                <a:gd name="connsiteX2" fmla="*/ 12221348 w 12221348"/>
                <a:gd name="connsiteY2" fmla="*/ 852951 h 1361415"/>
                <a:gd name="connsiteX3" fmla="*/ 12221348 w 12221348"/>
                <a:gd name="connsiteY3" fmla="*/ 1361415 h 1361415"/>
                <a:gd name="connsiteX4" fmla="*/ 0 w 12221348"/>
                <a:gd name="connsiteY4" fmla="*/ 1361415 h 1361415"/>
                <a:gd name="connsiteX5" fmla="*/ 0 w 12221348"/>
                <a:gd name="connsiteY5" fmla="*/ 923721 h 1361415"/>
                <a:gd name="connsiteX6" fmla="*/ 403205 w 12221348"/>
                <a:gd name="connsiteY6" fmla="*/ 781209 h 1361415"/>
                <a:gd name="connsiteX7" fmla="*/ 6210789 w 12221348"/>
                <a:gd name="connsiteY7" fmla="*/ 0 h 13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1348" h="1361415">
                  <a:moveTo>
                    <a:pt x="6210789" y="0"/>
                  </a:moveTo>
                  <a:cubicBezTo>
                    <a:pt x="8487084" y="0"/>
                    <a:pt x="10544515" y="299223"/>
                    <a:pt x="12018370" y="781209"/>
                  </a:cubicBezTo>
                  <a:lnTo>
                    <a:pt x="12221348" y="852951"/>
                  </a:lnTo>
                  <a:lnTo>
                    <a:pt x="12221348" y="1361415"/>
                  </a:lnTo>
                  <a:lnTo>
                    <a:pt x="0" y="1361415"/>
                  </a:lnTo>
                  <a:lnTo>
                    <a:pt x="0" y="923721"/>
                  </a:lnTo>
                  <a:lnTo>
                    <a:pt x="403205" y="781209"/>
                  </a:lnTo>
                  <a:cubicBezTo>
                    <a:pt x="1877061" y="299223"/>
                    <a:pt x="3934493" y="0"/>
                    <a:pt x="6210789" y="0"/>
                  </a:cubicBezTo>
                  <a:close/>
                </a:path>
              </a:pathLst>
            </a:cu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4746556" y="1159704"/>
            <a:ext cx="2771913" cy="3154710"/>
          </a:xfrm>
          <a:prstGeom prst="rect">
            <a:avLst/>
          </a:prstGeom>
          <a:noFill/>
        </p:spPr>
        <p:txBody>
          <a:bodyPr wrap="none" rtlCol="0">
            <a:spAutoFit/>
          </a:bodyPr>
          <a:lstStyle/>
          <a:p>
            <a:r>
              <a:rPr lang="en-US" altLang="zh-CN" sz="19900" b="1" dirty="0" smtClean="0">
                <a:solidFill>
                  <a:srgbClr val="5FCACB"/>
                </a:solidFill>
              </a:rPr>
              <a:t>01</a:t>
            </a:r>
            <a:endParaRPr lang="en-US" altLang="zh-CN" sz="19900" b="1" dirty="0" smtClean="0">
              <a:solidFill>
                <a:srgbClr val="5FCACB"/>
              </a:solidFill>
            </a:endParaRPr>
          </a:p>
        </p:txBody>
      </p:sp>
      <p:sp>
        <p:nvSpPr>
          <p:cNvPr id="47" name="文本框 46"/>
          <p:cNvSpPr txBox="1"/>
          <p:nvPr/>
        </p:nvSpPr>
        <p:spPr>
          <a:xfrm>
            <a:off x="4850174" y="3541780"/>
            <a:ext cx="2564676" cy="923330"/>
          </a:xfrm>
          <a:prstGeom prst="rect">
            <a:avLst/>
          </a:prstGeom>
          <a:noFill/>
        </p:spPr>
        <p:txBody>
          <a:bodyPr wrap="none" rtlCol="0">
            <a:spAutoFit/>
          </a:bodyPr>
          <a:lstStyle/>
          <a:p>
            <a:r>
              <a:rPr lang="en-US" altLang="zh-CN" sz="5400" dirty="0" smtClean="0">
                <a:solidFill>
                  <a:srgbClr val="319095"/>
                </a:solidFill>
              </a:rPr>
              <a:t>Part one</a:t>
            </a:r>
            <a:endParaRPr lang="zh-CN" altLang="en-US" sz="5400" dirty="0">
              <a:solidFill>
                <a:srgbClr val="319095"/>
              </a:solidFill>
            </a:endParaRPr>
          </a:p>
        </p:txBody>
      </p:sp>
      <p:sp>
        <p:nvSpPr>
          <p:cNvPr id="54" name="文本框 53"/>
          <p:cNvSpPr txBox="1"/>
          <p:nvPr/>
        </p:nvSpPr>
        <p:spPr>
          <a:xfrm>
            <a:off x="5136787" y="5792890"/>
            <a:ext cx="6200775"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Lead-in</a:t>
            </a:r>
            <a:endParaRPr lang="en-US" altLang="zh-CN" sz="4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2908" y="894715"/>
            <a:ext cx="2115185"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2400" b="1">
                <a:solidFill>
                  <a:schemeClr val="accent4"/>
                </a:solidFill>
                <a:effectLst/>
              </a:rPr>
              <a:t>Passage One</a:t>
            </a:r>
            <a:endParaRPr lang="en-US" altLang="zh-CN" sz="2400" b="1">
              <a:solidFill>
                <a:schemeClr val="accent4"/>
              </a:solidFill>
              <a:effectLst/>
            </a:endParaRPr>
          </a:p>
        </p:txBody>
      </p:sp>
      <p:sp>
        <p:nvSpPr>
          <p:cNvPr id="10" name="文本框 9"/>
          <p:cNvSpPr txBox="1"/>
          <p:nvPr/>
        </p:nvSpPr>
        <p:spPr>
          <a:xfrm>
            <a:off x="497205" y="1505585"/>
            <a:ext cx="8393430" cy="239966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Even after the fall of El Tajin, sometime around 1200 A.D., locals kept the temple clear and it was the first part of the city discovered by Europeans.</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 Pyramid of the Niches has a square base, 36 meters on each side. It features six </a:t>
            </a:r>
            <a:r>
              <a:rPr lang="zh-CN" altLang="en-US" sz="2000" b="1">
                <a:solidFill>
                  <a:srgbClr val="C00000"/>
                </a:solidFill>
                <a:latin typeface="Times New Roman" panose="02020603050405020304" charset="0"/>
                <a:cs typeface="Times New Roman" panose="02020603050405020304" charset="0"/>
              </a:rPr>
              <a:t>tiers</a:t>
            </a:r>
            <a:r>
              <a:rPr lang="zh-CN" altLang="en-US" sz="2000">
                <a:latin typeface="Times New Roman" panose="02020603050405020304" charset="0"/>
                <a:cs typeface="Times New Roman" panose="02020603050405020304" charset="0"/>
              </a:rPr>
              <a:t> (there were once a seven, but it was destroyed over the centuries), each of which is three meters high: total height of the Pyramid of the </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24205" y="5827395"/>
            <a:ext cx="10793730" cy="64516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tier </a:t>
            </a:r>
            <a:r>
              <a:rPr lang="zh-CN" altLang="en-US" b="1" i="1">
                <a:solidFill>
                  <a:srgbClr val="319095"/>
                </a:solidFill>
                <a:latin typeface="Times New Roman" panose="02020603050405020304" charset="0"/>
                <a:cs typeface="Times New Roman" panose="02020603050405020304" charset="0"/>
              </a:rPr>
              <a:t>n. </a:t>
            </a:r>
            <a:r>
              <a:rPr lang="zh-CN" altLang="en-US" b="1">
                <a:solidFill>
                  <a:srgbClr val="319095"/>
                </a:solidFill>
                <a:latin typeface="Times New Roman" panose="02020603050405020304" charset="0"/>
                <a:cs typeface="Times New Roman" panose="02020603050405020304" charset="0"/>
              </a:rPr>
              <a:t>层，排；行，列；等级</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altar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祭坛；圣坛；圣餐台</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24205" y="572706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1"/>
          <a:stretch>
            <a:fillRect/>
          </a:stretch>
        </p:blipFill>
        <p:spPr>
          <a:xfrm>
            <a:off x="9027795" y="1621790"/>
            <a:ext cx="2635250" cy="2139315"/>
          </a:xfrm>
          <a:prstGeom prst="rect">
            <a:avLst/>
          </a:prstGeom>
        </p:spPr>
      </p:pic>
      <p:sp>
        <p:nvSpPr>
          <p:cNvPr id="21" name="文本框 20"/>
          <p:cNvSpPr txBox="1"/>
          <p:nvPr/>
        </p:nvSpPr>
        <p:spPr>
          <a:xfrm>
            <a:off x="497205" y="3761105"/>
            <a:ext cx="11048365" cy="147637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Niches in its present state is eighteen meters. Each level features evenly-spaced niches: there are 365 of them in total. On one side of the temple is a great stairway which leads to the top: along this stairway are five platform </a:t>
            </a:r>
            <a:r>
              <a:rPr lang="zh-CN" altLang="en-US" sz="2000" b="1">
                <a:solidFill>
                  <a:srgbClr val="C00000"/>
                </a:solidFill>
                <a:latin typeface="Times New Roman" panose="02020603050405020304" charset="0"/>
                <a:cs typeface="Times New Roman" panose="02020603050405020304" charset="0"/>
              </a:rPr>
              <a:t>altars</a:t>
            </a:r>
            <a:r>
              <a:rPr lang="zh-CN" altLang="en-US" sz="2000">
                <a:latin typeface="Times New Roman" panose="02020603050405020304" charset="0"/>
                <a:cs typeface="Times New Roman" panose="02020603050405020304" charset="0"/>
              </a:rPr>
              <a:t> (there were once six), each of which has three small niches in it.</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2908" y="894715"/>
            <a:ext cx="2115185"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2400" b="1">
                <a:solidFill>
                  <a:schemeClr val="accent4"/>
                </a:solidFill>
                <a:effectLst/>
              </a:rPr>
              <a:t>Passage One</a:t>
            </a:r>
            <a:endParaRPr lang="en-US" altLang="zh-CN" sz="2400" b="1">
              <a:solidFill>
                <a:schemeClr val="accent4"/>
              </a:solidFill>
              <a:effectLst/>
            </a:endParaRPr>
          </a:p>
        </p:txBody>
      </p:sp>
      <p:sp>
        <p:nvSpPr>
          <p:cNvPr id="10" name="文本框 9"/>
          <p:cNvSpPr txBox="1"/>
          <p:nvPr/>
        </p:nvSpPr>
        <p:spPr>
          <a:xfrm>
            <a:off x="497205" y="1536700"/>
            <a:ext cx="11048365" cy="3784600"/>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The structure at the top of the temple, now lost, featured several intricate</a:t>
            </a:r>
            <a:r>
              <a:rPr lang="zh-CN" altLang="en-US" sz="2000" b="1">
                <a:solidFill>
                  <a:srgbClr val="C00000"/>
                </a:solidFill>
                <a:latin typeface="Times New Roman" panose="02020603050405020304" charset="0"/>
                <a:cs typeface="Times New Roman" panose="02020603050405020304" charset="0"/>
              </a:rPr>
              <a:t> relief carvings</a:t>
            </a:r>
            <a:r>
              <a:rPr lang="zh-CN" altLang="en-US" sz="2000">
                <a:latin typeface="Times New Roman" panose="02020603050405020304" charset="0"/>
                <a:cs typeface="Times New Roman" panose="02020603050405020304" charset="0"/>
              </a:rPr>
              <a:t> (eleven of which have been found) depicting high-ranking members of the community, such as priests, governors and ball players.</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Unlike many other great </a:t>
            </a:r>
            <a:r>
              <a:rPr lang="zh-CN" altLang="en-US" sz="2000" b="1">
                <a:solidFill>
                  <a:srgbClr val="C00000"/>
                </a:solidFill>
                <a:latin typeface="Times New Roman" panose="02020603050405020304" charset="0"/>
                <a:cs typeface="Times New Roman" panose="02020603050405020304" charset="0"/>
              </a:rPr>
              <a:t>Mesoamerican</a:t>
            </a:r>
            <a:r>
              <a:rPr lang="zh-CN" altLang="en-US" sz="2000">
                <a:latin typeface="Times New Roman" panose="02020603050405020304" charset="0"/>
                <a:cs typeface="Times New Roman" panose="02020603050405020304" charset="0"/>
              </a:rPr>
              <a:t> temples, which were completed in stages, the Pyramid of the Niches in El Tajin seems to have been built all at once.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Archaeologists speculate that the temple was built sometime between 1100 and 1150 A.D., when El Tajin was at the height of its power. It is made of locally available sandstone. Once completed, the temple itself was painted red and the niches were painted black to dramatize the contrast.</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24205" y="5827395"/>
            <a:ext cx="10793730" cy="64516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relief carving 浮花雕饰</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Mesoamerican </a:t>
            </a:r>
            <a:r>
              <a:rPr lang="zh-CN" altLang="en-US" b="1" i="1">
                <a:solidFill>
                  <a:srgbClr val="319095"/>
                </a:solidFill>
                <a:latin typeface="Times New Roman" panose="02020603050405020304" charset="0"/>
                <a:cs typeface="Times New Roman" panose="02020603050405020304" charset="0"/>
              </a:rPr>
              <a:t>n./adj.</a:t>
            </a:r>
            <a:r>
              <a:rPr lang="zh-CN" altLang="en-US" b="1">
                <a:solidFill>
                  <a:srgbClr val="319095"/>
                </a:solidFill>
                <a:latin typeface="Times New Roman" panose="02020603050405020304" charset="0"/>
                <a:cs typeface="Times New Roman" panose="02020603050405020304" charset="0"/>
              </a:rPr>
              <a:t> 美索美洲人（的）</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24205" y="572706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2908" y="894715"/>
            <a:ext cx="2115185"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2400" b="1">
                <a:solidFill>
                  <a:schemeClr val="accent4"/>
                </a:solidFill>
                <a:effectLst/>
              </a:rPr>
              <a:t>Passage One</a:t>
            </a:r>
            <a:endParaRPr lang="en-US" altLang="zh-CN" sz="2400" b="1">
              <a:solidFill>
                <a:schemeClr val="accent4"/>
              </a:solidFill>
              <a:effectLst/>
            </a:endParaRPr>
          </a:p>
        </p:txBody>
      </p:sp>
      <p:sp>
        <p:nvSpPr>
          <p:cNvPr id="10" name="文本框 9"/>
          <p:cNvSpPr txBox="1"/>
          <p:nvPr/>
        </p:nvSpPr>
        <p:spPr>
          <a:xfrm>
            <a:off x="497205" y="1536700"/>
            <a:ext cx="11048365" cy="332295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The Pyramid of the Niches is rich in symbolism. The 365 niches clearly represent the solar year.</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In addition, there were once seven levels. Seven times fifty-two is three hundred and sixty four. Fifty-two was an important number for Mesoamerican civilizations: the two Maya calendars would align every fifty-two years, and there are fifty-two visible panels on each face of</a:t>
            </a:r>
            <a:r>
              <a:rPr lang="zh-CN" altLang="en-US" sz="2000" b="1">
                <a:solidFill>
                  <a:srgbClr val="C00000"/>
                </a:solidFill>
                <a:latin typeface="Times New Roman" panose="02020603050405020304" charset="0"/>
                <a:cs typeface="Times New Roman" panose="02020603050405020304" charset="0"/>
              </a:rPr>
              <a:t> the</a:t>
            </a:r>
            <a:r>
              <a:rPr lang="zh-CN" altLang="en-US" sz="2000">
                <a:latin typeface="Times New Roman" panose="02020603050405020304" charset="0"/>
                <a:cs typeface="Times New Roman" panose="02020603050405020304" charset="0"/>
              </a:rPr>
              <a:t> </a:t>
            </a:r>
            <a:r>
              <a:rPr lang="zh-CN" altLang="en-US" sz="2000" b="1">
                <a:solidFill>
                  <a:srgbClr val="C00000"/>
                </a:solidFill>
                <a:latin typeface="Times New Roman" panose="02020603050405020304" charset="0"/>
                <a:cs typeface="Times New Roman" panose="02020603050405020304" charset="0"/>
              </a:rPr>
              <a:t>Temple of Kukulcan</a:t>
            </a:r>
            <a:r>
              <a:rPr lang="zh-CN" altLang="en-US" sz="2000">
                <a:solidFill>
                  <a:srgbClr val="C00000"/>
                </a:solidFill>
                <a:latin typeface="Times New Roman" panose="02020603050405020304" charset="0"/>
                <a:cs typeface="Times New Roman" panose="02020603050405020304" charset="0"/>
              </a:rPr>
              <a:t> </a:t>
            </a:r>
            <a:r>
              <a:rPr lang="zh-CN" altLang="en-US" sz="2000">
                <a:solidFill>
                  <a:schemeClr val="tx1"/>
                </a:solidFill>
                <a:latin typeface="Times New Roman" panose="02020603050405020304" charset="0"/>
                <a:cs typeface="Times New Roman" panose="02020603050405020304" charset="0"/>
              </a:rPr>
              <a:t>in</a:t>
            </a:r>
            <a:r>
              <a:rPr lang="zh-CN" altLang="en-US" sz="2000" b="1">
                <a:solidFill>
                  <a:srgbClr val="C00000"/>
                </a:solidFill>
                <a:latin typeface="Times New Roman" panose="02020603050405020304" charset="0"/>
                <a:cs typeface="Times New Roman" panose="02020603050405020304" charset="0"/>
              </a:rPr>
              <a:t> Chichen</a:t>
            </a:r>
            <a:r>
              <a:rPr lang="zh-CN" altLang="en-US" sz="2000">
                <a:latin typeface="Times New Roman" panose="02020603050405020304" charset="0"/>
                <a:cs typeface="Times New Roman" panose="02020603050405020304" charset="0"/>
              </a:rPr>
              <a:t> </a:t>
            </a:r>
            <a:r>
              <a:rPr lang="zh-CN" altLang="en-US" sz="2000" b="1">
                <a:solidFill>
                  <a:srgbClr val="C00000"/>
                </a:solidFill>
                <a:effectLst/>
                <a:latin typeface="Times New Roman" panose="02020603050405020304" charset="0"/>
                <a:cs typeface="Times New Roman" panose="02020603050405020304" charset="0"/>
              </a:rPr>
              <a:t>Itza</a:t>
            </a:r>
            <a:r>
              <a:rPr lang="zh-CN" altLang="en-US" sz="2000">
                <a:latin typeface="Times New Roman" panose="02020603050405020304" charset="0"/>
                <a:cs typeface="Times New Roman" panose="02020603050405020304" charset="0"/>
              </a:rPr>
              <a:t>. On the monumental stairway, there were once six platform-altars (now there are five), each of which featured three small niches: this reaches a total of eighteen special niches, representing the eighteen months of the Mesoamerican solar calendar.</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17855" y="5319395"/>
            <a:ext cx="10806430" cy="92202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the Temple of Kukulcan 库库尔坎神庙（位于墨西哥尤卡坦半岛北部，是曾经古玛雅人留下的文明遗址。）</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Chichen Itza 奇琴伊察（古玛雅城市遗址，位于墨西哥尤卡坦州南部，有建筑物数百座，是古玛雅文化和托尔特克文化的遗址。）</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17855" y="531939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2908" y="894715"/>
            <a:ext cx="2115185"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2400" b="1">
                <a:solidFill>
                  <a:schemeClr val="accent4"/>
                </a:solidFill>
                <a:effectLst/>
              </a:rPr>
              <a:t>Passage One</a:t>
            </a:r>
            <a:endParaRPr lang="en-US" altLang="zh-CN" sz="2400" b="1">
              <a:solidFill>
                <a:schemeClr val="accent4"/>
              </a:solidFill>
              <a:effectLst/>
            </a:endParaRPr>
          </a:p>
        </p:txBody>
      </p:sp>
      <p:sp>
        <p:nvSpPr>
          <p:cNvPr id="10" name="文本框 9"/>
          <p:cNvSpPr txBox="1"/>
          <p:nvPr/>
        </p:nvSpPr>
        <p:spPr>
          <a:xfrm>
            <a:off x="497205" y="1536700"/>
            <a:ext cx="11048365" cy="3784600"/>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Even after the fall of El Tajin, locals respected the beauty of the Pyramid of the Niches and generally kept it clear of jungle overgrowth. Somehow, the local </a:t>
            </a:r>
            <a:r>
              <a:rPr lang="zh-CN" altLang="en-US" sz="2000" b="1">
                <a:solidFill>
                  <a:srgbClr val="C00000"/>
                </a:solidFill>
                <a:latin typeface="Times New Roman" panose="02020603050405020304" charset="0"/>
                <a:cs typeface="Times New Roman" panose="02020603050405020304" charset="0"/>
              </a:rPr>
              <a:t>Totonacs</a:t>
            </a:r>
            <a:r>
              <a:rPr lang="zh-CN" altLang="en-US" sz="2000">
                <a:latin typeface="Times New Roman" panose="02020603050405020304" charset="0"/>
                <a:cs typeface="Times New Roman" panose="02020603050405020304" charset="0"/>
              </a:rPr>
              <a:t> managed to keep the site a secret from the Spanish </a:t>
            </a:r>
            <a:r>
              <a:rPr lang="zh-CN" altLang="en-US" sz="2000" b="1">
                <a:solidFill>
                  <a:srgbClr val="C00000"/>
                </a:solidFill>
                <a:latin typeface="Times New Roman" panose="02020603050405020304" charset="0"/>
                <a:cs typeface="Times New Roman" panose="02020603050405020304" charset="0"/>
              </a:rPr>
              <a:t>conquistadors</a:t>
            </a:r>
            <a:r>
              <a:rPr lang="zh-CN" altLang="en-US" sz="2000">
                <a:latin typeface="Times New Roman" panose="02020603050405020304" charset="0"/>
                <a:cs typeface="Times New Roman" panose="02020603050405020304" charset="0"/>
              </a:rPr>
              <a:t> and later colonial officials. This lasted until 1785, when a local </a:t>
            </a:r>
            <a:r>
              <a:rPr lang="zh-CN" altLang="en-US" sz="2000" b="1">
                <a:solidFill>
                  <a:srgbClr val="C00000"/>
                </a:solidFill>
                <a:latin typeface="Times New Roman" panose="02020603050405020304" charset="0"/>
                <a:cs typeface="Times New Roman" panose="02020603050405020304" charset="0"/>
              </a:rPr>
              <a:t>bureaucrat </a:t>
            </a:r>
            <a:r>
              <a:rPr lang="zh-CN" altLang="en-US" sz="2000">
                <a:latin typeface="Times New Roman" panose="02020603050405020304" charset="0"/>
                <a:cs typeface="Times New Roman" panose="02020603050405020304" charset="0"/>
              </a:rPr>
              <a:t>named Diego Ruiz discovered it while searching for </a:t>
            </a:r>
            <a:r>
              <a:rPr lang="zh-CN" altLang="en-US" sz="2000" b="1">
                <a:solidFill>
                  <a:srgbClr val="C00000"/>
                </a:solidFill>
                <a:latin typeface="Times New Roman" panose="02020603050405020304" charset="0"/>
                <a:cs typeface="Times New Roman" panose="02020603050405020304" charset="0"/>
              </a:rPr>
              <a:t>clandestine</a:t>
            </a:r>
            <a:r>
              <a:rPr lang="zh-CN" altLang="en-US" sz="2000">
                <a:latin typeface="Times New Roman" panose="02020603050405020304" charset="0"/>
                <a:cs typeface="Times New Roman" panose="02020603050405020304" charset="0"/>
              </a:rPr>
              <a:t> tobacco fields. It wasn’t until 1924 that the Mexican government dedicated some funds to explore and </a:t>
            </a:r>
            <a:r>
              <a:rPr lang="zh-CN" altLang="en-US" sz="2000" b="1">
                <a:solidFill>
                  <a:srgbClr val="C00000"/>
                </a:solidFill>
                <a:latin typeface="Times New Roman" panose="02020603050405020304" charset="0"/>
                <a:cs typeface="Times New Roman" panose="02020603050405020304" charset="0"/>
              </a:rPr>
              <a:t>excavate</a:t>
            </a:r>
            <a:r>
              <a:rPr lang="zh-CN" altLang="en-US" sz="2000">
                <a:latin typeface="Times New Roman" panose="02020603050405020304" charset="0"/>
                <a:cs typeface="Times New Roman" panose="02020603050405020304" charset="0"/>
              </a:rPr>
              <a:t> El Tajin. Between the 1960’s and the early 1980’s, authorities only maintained the site for tourists, but starting in 1984, the Proyecto Tajin (“Tajin Project”) has continued with ongoing projects at the site, including the Pyramid of the Niches.</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17855" y="5319395"/>
            <a:ext cx="10806430" cy="1476375"/>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Totonac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托托纳克人（墨西哥中东部的中美印第安人）</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conquistador </a:t>
            </a:r>
            <a:r>
              <a:rPr lang="zh-CN" altLang="en-US" b="1" i="1">
                <a:solidFill>
                  <a:srgbClr val="319095"/>
                </a:solidFill>
                <a:latin typeface="Times New Roman" panose="02020603050405020304" charset="0"/>
                <a:cs typeface="Times New Roman" panose="02020603050405020304" charset="0"/>
              </a:rPr>
              <a:t>n. </a:t>
            </a:r>
            <a:r>
              <a:rPr lang="zh-CN" altLang="en-US" b="1">
                <a:solidFill>
                  <a:srgbClr val="319095"/>
                </a:solidFill>
                <a:latin typeface="Times New Roman" panose="02020603050405020304" charset="0"/>
                <a:cs typeface="Times New Roman" panose="02020603050405020304" charset="0"/>
              </a:rPr>
              <a:t>征服者，西班牙征服者</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bureaucrat</a:t>
            </a:r>
            <a:r>
              <a:rPr lang="zh-CN" altLang="en-US" b="1" i="1">
                <a:solidFill>
                  <a:srgbClr val="319095"/>
                </a:solidFill>
                <a:latin typeface="Times New Roman" panose="02020603050405020304" charset="0"/>
                <a:cs typeface="Times New Roman" panose="02020603050405020304" charset="0"/>
              </a:rPr>
              <a:t> n. </a:t>
            </a:r>
            <a:r>
              <a:rPr lang="zh-CN" altLang="en-US" b="1">
                <a:solidFill>
                  <a:srgbClr val="319095"/>
                </a:solidFill>
                <a:latin typeface="Times New Roman" panose="02020603050405020304" charset="0"/>
                <a:cs typeface="Times New Roman" panose="02020603050405020304" charset="0"/>
              </a:rPr>
              <a:t>官僚；官僚主义者</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clandestine </a:t>
            </a:r>
            <a:r>
              <a:rPr lang="zh-CN" altLang="en-US" b="1" i="1">
                <a:solidFill>
                  <a:srgbClr val="319095"/>
                </a:solidFill>
                <a:latin typeface="Times New Roman" panose="02020603050405020304" charset="0"/>
                <a:cs typeface="Times New Roman" panose="02020603050405020304" charset="0"/>
              </a:rPr>
              <a:t>adj. </a:t>
            </a:r>
            <a:r>
              <a:rPr lang="zh-CN" altLang="en-US" b="1">
                <a:solidFill>
                  <a:srgbClr val="319095"/>
                </a:solidFill>
                <a:latin typeface="Times New Roman" panose="02020603050405020304" charset="0"/>
                <a:cs typeface="Times New Roman" panose="02020603050405020304" charset="0"/>
              </a:rPr>
              <a:t>秘密的，私下的；偷偷摸摸的</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excavate </a:t>
            </a:r>
            <a:r>
              <a:rPr lang="zh-CN" altLang="en-US" b="1" i="1">
                <a:solidFill>
                  <a:srgbClr val="319095"/>
                </a:solidFill>
                <a:latin typeface="Times New Roman" panose="02020603050405020304" charset="0"/>
                <a:cs typeface="Times New Roman" panose="02020603050405020304" charset="0"/>
              </a:rPr>
              <a:t>v.</a:t>
            </a:r>
            <a:r>
              <a:rPr lang="zh-CN" altLang="en-US" b="1">
                <a:solidFill>
                  <a:srgbClr val="319095"/>
                </a:solidFill>
                <a:latin typeface="Times New Roman" panose="02020603050405020304" charset="0"/>
                <a:cs typeface="Times New Roman" panose="02020603050405020304" charset="0"/>
              </a:rPr>
              <a:t> 挖掘，发掘，开凿</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17855" y="531939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225" y="894715"/>
            <a:ext cx="2114550" cy="460375"/>
          </a:xfrm>
          <a:prstGeom prst="rect">
            <a:avLst/>
          </a:prstGeom>
          <a:noFill/>
          <a:ln>
            <a:noFill/>
          </a:ln>
        </p:spPr>
        <p:txBody>
          <a:bodyPr wrap="none" rtlCol="0" anchor="t">
            <a:spAutoFit/>
            <a:scene3d>
              <a:camera prst="orthographicFront"/>
              <a:lightRig rig="threePt" dir="t"/>
            </a:scene3d>
          </a:bodyPr>
          <a:p>
            <a:pPr algn="ctr"/>
            <a:r>
              <a:rPr lang="en-US" altLang="zh-CN" sz="2400" b="1">
                <a:ln w="6600">
                  <a:solidFill>
                    <a:schemeClr val="accent2"/>
                  </a:solidFill>
                  <a:prstDash val="solid"/>
                </a:ln>
                <a:solidFill>
                  <a:srgbClr val="FFFFFF"/>
                </a:solidFill>
                <a:effectLst>
                  <a:outerShdw dist="38100" dir="2700000" algn="tl" rotWithShape="0">
                    <a:schemeClr val="accent2"/>
                  </a:outerShdw>
                </a:effectLst>
              </a:rPr>
              <a:t>Passage Two</a:t>
            </a:r>
            <a:endParaRPr lang="en-US" altLang="zh-CN" sz="2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9" name="文本框 8"/>
          <p:cNvSpPr txBox="1"/>
          <p:nvPr/>
        </p:nvSpPr>
        <p:spPr>
          <a:xfrm>
            <a:off x="4391660" y="1205230"/>
            <a:ext cx="3589655" cy="398780"/>
          </a:xfrm>
          <a:prstGeom prst="rect">
            <a:avLst/>
          </a:prstGeom>
          <a:noFill/>
        </p:spPr>
        <p:txBody>
          <a:bodyPr wrap="square" rtlCol="0" anchor="t">
            <a:spAutoFit/>
          </a:bodyPr>
          <a:p>
            <a:pPr algn="ctr"/>
            <a:r>
              <a:rPr lang="zh-CN" altLang="en-US" sz="2000" b="1">
                <a:latin typeface="Times New Roman" panose="02020603050405020304" charset="0"/>
                <a:cs typeface="Times New Roman" panose="02020603050405020304" charset="0"/>
              </a:rPr>
              <a:t>Pablo Emilio Escobar Gaviria</a:t>
            </a:r>
            <a:endParaRPr lang="zh-CN" altLang="en-US" sz="2000" b="1">
              <a:latin typeface="Times New Roman" panose="02020603050405020304" charset="0"/>
              <a:cs typeface="Times New Roman" panose="02020603050405020304" charset="0"/>
            </a:endParaRPr>
          </a:p>
        </p:txBody>
      </p:sp>
      <p:sp>
        <p:nvSpPr>
          <p:cNvPr id="10" name="文本框 9"/>
          <p:cNvSpPr txBox="1"/>
          <p:nvPr/>
        </p:nvSpPr>
        <p:spPr>
          <a:xfrm>
            <a:off x="786765" y="1604010"/>
            <a:ext cx="10617835" cy="3784600"/>
          </a:xfrm>
          <a:prstGeom prst="rect">
            <a:avLst/>
          </a:prstGeom>
          <a:noFill/>
        </p:spPr>
        <p:txBody>
          <a:bodyPr wrap="square" rtlCol="0" anchor="t">
            <a:spAutoFit/>
          </a:bodyPr>
          <a:p>
            <a:pPr indent="457200" algn="just" fontAlgn="auto">
              <a:lnSpc>
                <a:spcPct val="150000"/>
              </a:lnSpc>
            </a:pPr>
            <a:r>
              <a:rPr lang="zh-CN" altLang="en-US" sz="2000" b="1">
                <a:solidFill>
                  <a:srgbClr val="C00000"/>
                </a:solidFill>
                <a:latin typeface="Times New Roman" panose="02020603050405020304" charset="0"/>
                <a:cs typeface="Times New Roman" panose="02020603050405020304" charset="0"/>
              </a:rPr>
              <a:t>Pablo Emilio Escobar Gaviria</a:t>
            </a:r>
            <a:r>
              <a:rPr lang="zh-CN" altLang="en-US" sz="2000">
                <a:latin typeface="Times New Roman" panose="02020603050405020304" charset="0"/>
                <a:cs typeface="Times New Roman" panose="02020603050405020304" charset="0"/>
              </a:rPr>
              <a:t> was a Colombian drug lord and leader of one of the most powerful criminal organizations ever assembled. At the height of his power in the 1980’s, he controlled a vast empire of drugs and murders that covered the globe. He made billions of dollars, ordered the murder of hundreds, if not thousands of people, and ruled over a personal empire of mansions, airplanes, a private zoo and even his own army of soldiers and hardened criminals.</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Born on December 1, 1949, in a lower-middle-class family, young Pablo grew up in the Medellín suburb of Envigado. In 1975, a local Medellín drug lord was murdered, reportedly on the orders of Escobar himself. Stepping into the power vacuum, Escobar took over the lord’s organization and </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98500" y="5605145"/>
            <a:ext cx="10793730" cy="92202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Pablo Emilio Escobar Gaviria 巴勃罗· 埃斯科瓦尔（1949 年—1993 年，哥伦比亚大毒枭，也是史上最大的毒贩，靠往美国境内偷运可卡因致富，其资产总值更打入全球富豪榜，在1989 年的《福布斯》富豪榜中排名全球第七。）</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890905" y="560514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225" y="894715"/>
            <a:ext cx="2114550" cy="460375"/>
          </a:xfrm>
          <a:prstGeom prst="rect">
            <a:avLst/>
          </a:prstGeom>
          <a:noFill/>
          <a:ln>
            <a:noFill/>
          </a:ln>
        </p:spPr>
        <p:txBody>
          <a:bodyPr wrap="none" rtlCol="0" anchor="t">
            <a:spAutoFit/>
            <a:scene3d>
              <a:camera prst="orthographicFront"/>
              <a:lightRig rig="threePt" dir="t"/>
            </a:scene3d>
          </a:bodyPr>
          <a:p>
            <a:pPr algn="ctr"/>
            <a:r>
              <a:rPr lang="en-US" altLang="zh-CN" sz="2400" b="1">
                <a:ln w="6600">
                  <a:solidFill>
                    <a:schemeClr val="accent2"/>
                  </a:solidFill>
                  <a:prstDash val="solid"/>
                </a:ln>
                <a:solidFill>
                  <a:srgbClr val="FFFFFF"/>
                </a:solidFill>
                <a:effectLst>
                  <a:outerShdw dist="38100" dir="2700000" algn="tl" rotWithShape="0">
                    <a:schemeClr val="accent2"/>
                  </a:outerShdw>
                </a:effectLst>
              </a:rPr>
              <a:t>Passage Two</a:t>
            </a:r>
            <a:endParaRPr lang="en-US" altLang="zh-CN" sz="2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文本框 9"/>
          <p:cNvSpPr txBox="1"/>
          <p:nvPr/>
        </p:nvSpPr>
        <p:spPr>
          <a:xfrm>
            <a:off x="571500" y="1355090"/>
            <a:ext cx="11049000" cy="516953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expanded his operations. Before long, he controlled all crime in Medellín and was responsible for as much as 80% of the cocaine transported into the United States. In 1982, he was elected to Colombia’s Congress.</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With economic, criminal and political power, Escobar’s rise was complete.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Escobar’s rise was opposed by many honest politicians, judges and policemen. Escobar had a way of dealing with his enemies. Usually, if someone got in his way, he would first attempt to bribe them, and if that didn’t work, he would order them killed.</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Even being important or high-profile did not protect you from Escobar if he wanted you out of the way. By the mid-1980’s, Pablo Escobar was one of the most powerful men in the world. Forbes magazine listed him as the seventh-richest man in the world. His personal wealth was reported to be </a:t>
            </a:r>
            <a:r>
              <a:rPr lang="zh-CN" altLang="en-US" sz="2000" b="1">
                <a:solidFill>
                  <a:srgbClr val="C00000"/>
                </a:solidFill>
                <a:latin typeface="Times New Roman" panose="02020603050405020304" charset="0"/>
                <a:cs typeface="Times New Roman" panose="02020603050405020304" charset="0"/>
              </a:rPr>
              <a:t>in the neighborhood of</a:t>
            </a:r>
            <a:r>
              <a:rPr lang="zh-CN" altLang="en-US" sz="2000">
                <a:latin typeface="Times New Roman" panose="02020603050405020304" charset="0"/>
                <a:cs typeface="Times New Roman" panose="02020603050405020304" charset="0"/>
              </a:rPr>
              <a:t> $24 billion.</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4007485" y="6358890"/>
            <a:ext cx="10793730" cy="36830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in the neighborhood of 大约</a:t>
            </a:r>
            <a:endParaRPr lang="zh-CN" altLang="en-US" b="1">
              <a:solidFill>
                <a:srgbClr val="319095"/>
              </a:solidFill>
              <a:latin typeface="Times New Roman" panose="02020603050405020304" charset="0"/>
              <a:cs typeface="Times New Roman" panose="02020603050405020304" charset="0"/>
            </a:endParaRPr>
          </a:p>
        </p:txBody>
      </p:sp>
      <p:cxnSp>
        <p:nvCxnSpPr>
          <p:cNvPr id="20" name="直接连接符 19"/>
          <p:cNvCxnSpPr/>
          <p:nvPr/>
        </p:nvCxnSpPr>
        <p:spPr>
          <a:xfrm>
            <a:off x="4007485" y="635889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225" y="894715"/>
            <a:ext cx="2114550" cy="460375"/>
          </a:xfrm>
          <a:prstGeom prst="rect">
            <a:avLst/>
          </a:prstGeom>
          <a:noFill/>
          <a:ln>
            <a:noFill/>
          </a:ln>
        </p:spPr>
        <p:txBody>
          <a:bodyPr wrap="none" rtlCol="0" anchor="t">
            <a:spAutoFit/>
            <a:scene3d>
              <a:camera prst="orthographicFront"/>
              <a:lightRig rig="threePt" dir="t"/>
            </a:scene3d>
          </a:bodyPr>
          <a:p>
            <a:pPr algn="ctr"/>
            <a:r>
              <a:rPr lang="en-US" altLang="zh-CN" sz="2400" b="1">
                <a:ln w="6600">
                  <a:solidFill>
                    <a:schemeClr val="accent2"/>
                  </a:solidFill>
                  <a:prstDash val="solid"/>
                </a:ln>
                <a:solidFill>
                  <a:srgbClr val="FFFFFF"/>
                </a:solidFill>
                <a:effectLst>
                  <a:outerShdw dist="38100" dir="2700000" algn="tl" rotWithShape="0">
                    <a:schemeClr val="accent2"/>
                  </a:outerShdw>
                </a:effectLst>
              </a:rPr>
              <a:t>Passage Two</a:t>
            </a:r>
            <a:endParaRPr lang="en-US" altLang="zh-CN" sz="2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文本框 9"/>
          <p:cNvSpPr txBox="1"/>
          <p:nvPr/>
        </p:nvSpPr>
        <p:spPr>
          <a:xfrm>
            <a:off x="630555" y="1429385"/>
            <a:ext cx="10915015" cy="239966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Escobar was a brilliant criminal. He spent millions on parks, schools, stadiums, churches and even housing for the poorest of Medellín’s inhabitants. His strategy worked: Escobar was beloved by the common people.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At the height of his power, Escobar’s wealth and </a:t>
            </a:r>
            <a:r>
              <a:rPr lang="zh-CN" altLang="en-US" sz="2000" b="1">
                <a:solidFill>
                  <a:srgbClr val="C00000"/>
                </a:solidFill>
                <a:latin typeface="Times New Roman" panose="02020603050405020304" charset="0"/>
                <a:cs typeface="Times New Roman" panose="02020603050405020304" charset="0"/>
              </a:rPr>
              <a:t>ruthlessness</a:t>
            </a:r>
            <a:r>
              <a:rPr lang="zh-CN" altLang="en-US" sz="2000">
                <a:latin typeface="Times New Roman" panose="02020603050405020304" charset="0"/>
                <a:cs typeface="Times New Roman" panose="02020603050405020304" charset="0"/>
              </a:rPr>
              <a:t> made it almost impossible for Colombian authorities to bring him to justice. Pressure was mounting, however, from the United States </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751840" y="6136640"/>
            <a:ext cx="10793730" cy="64516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ruthlessness</a:t>
            </a:r>
            <a:r>
              <a:rPr lang="zh-CN" altLang="en-US" b="1" i="1">
                <a:solidFill>
                  <a:srgbClr val="319095"/>
                </a:solidFill>
                <a:latin typeface="Times New Roman" panose="02020603050405020304" charset="0"/>
                <a:cs typeface="Times New Roman" panose="02020603050405020304" charset="0"/>
              </a:rPr>
              <a:t> n</a:t>
            </a:r>
            <a:r>
              <a:rPr lang="zh-CN" altLang="en-US" b="1">
                <a:solidFill>
                  <a:srgbClr val="319095"/>
                </a:solidFill>
                <a:latin typeface="Times New Roman" panose="02020603050405020304" charset="0"/>
                <a:cs typeface="Times New Roman" panose="02020603050405020304" charset="0"/>
              </a:rPr>
              <a:t>. 冷酷，无情，残忍                     turn oneself in 自首</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extradite </a:t>
            </a:r>
            <a:r>
              <a:rPr lang="zh-CN" altLang="en-US" b="1" i="1">
                <a:solidFill>
                  <a:srgbClr val="319095"/>
                </a:solidFill>
                <a:latin typeface="Times New Roman" panose="02020603050405020304" charset="0"/>
                <a:cs typeface="Times New Roman" panose="02020603050405020304" charset="0"/>
              </a:rPr>
              <a:t>v</a:t>
            </a:r>
            <a:r>
              <a:rPr lang="zh-CN" altLang="en-US" b="1">
                <a:solidFill>
                  <a:srgbClr val="319095"/>
                </a:solidFill>
                <a:latin typeface="Times New Roman" panose="02020603050405020304" charset="0"/>
                <a:cs typeface="Times New Roman" panose="02020603050405020304" charset="0"/>
              </a:rPr>
              <a:t>. 引渡</a:t>
            </a:r>
            <a:endParaRPr lang="zh-CN" altLang="en-US" b="1">
              <a:solidFill>
                <a:srgbClr val="319095"/>
              </a:solidFill>
              <a:latin typeface="Times New Roman" panose="02020603050405020304" charset="0"/>
              <a:cs typeface="Times New Roman" panose="02020603050405020304" charset="0"/>
            </a:endParaRPr>
          </a:p>
        </p:txBody>
      </p:sp>
      <p:cxnSp>
        <p:nvCxnSpPr>
          <p:cNvPr id="20" name="直接连接符 19"/>
          <p:cNvCxnSpPr/>
          <p:nvPr/>
        </p:nvCxnSpPr>
        <p:spPr>
          <a:xfrm>
            <a:off x="762000" y="613664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8933180" y="3829050"/>
            <a:ext cx="3164840" cy="2412365"/>
          </a:xfrm>
          <a:prstGeom prst="rect">
            <a:avLst/>
          </a:prstGeom>
        </p:spPr>
      </p:pic>
      <p:sp>
        <p:nvSpPr>
          <p:cNvPr id="12" name="文本框 11"/>
          <p:cNvSpPr txBox="1"/>
          <p:nvPr/>
        </p:nvSpPr>
        <p:spPr>
          <a:xfrm>
            <a:off x="630555" y="3620770"/>
            <a:ext cx="8148955" cy="239966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government, which wanted Escobar to be </a:t>
            </a:r>
            <a:r>
              <a:rPr lang="zh-CN" altLang="en-US" sz="2000" b="1">
                <a:solidFill>
                  <a:srgbClr val="C00000"/>
                </a:solidFill>
                <a:latin typeface="Times New Roman" panose="02020603050405020304" charset="0"/>
                <a:cs typeface="Times New Roman" panose="02020603050405020304" charset="0"/>
              </a:rPr>
              <a:t>extradited </a:t>
            </a:r>
            <a:r>
              <a:rPr lang="zh-CN" altLang="en-US" sz="2000">
                <a:latin typeface="Times New Roman" panose="02020603050405020304" charset="0"/>
                <a:cs typeface="Times New Roman" panose="02020603050405020304" charset="0"/>
              </a:rPr>
              <a:t>to face drug charges. Escobar had to use all of his power and terror to prevent extradition.</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In 1991, due to increasing pressure to extradite Escobar, the Colombian government and Escobar’s lawyers came up with an interesting arrangement: Escobar would</a:t>
            </a:r>
            <a:r>
              <a:rPr lang="zh-CN" altLang="en-US" sz="2000" b="1">
                <a:solidFill>
                  <a:srgbClr val="C00000"/>
                </a:solidFill>
                <a:latin typeface="Times New Roman" panose="02020603050405020304" charset="0"/>
                <a:cs typeface="Times New Roman" panose="02020603050405020304" charset="0"/>
              </a:rPr>
              <a:t> turn himself in</a:t>
            </a:r>
            <a:r>
              <a:rPr lang="zh-CN" altLang="en-US" sz="2000">
                <a:latin typeface="Times New Roman" panose="02020603050405020304" charset="0"/>
                <a:cs typeface="Times New Roman" panose="02020603050405020304" charset="0"/>
              </a:rPr>
              <a:t> and serve a five-year jail term. In return, he</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225" y="894715"/>
            <a:ext cx="2114550" cy="460375"/>
          </a:xfrm>
          <a:prstGeom prst="rect">
            <a:avLst/>
          </a:prstGeom>
          <a:noFill/>
          <a:ln>
            <a:noFill/>
          </a:ln>
        </p:spPr>
        <p:txBody>
          <a:bodyPr wrap="none" rtlCol="0" anchor="t">
            <a:spAutoFit/>
            <a:scene3d>
              <a:camera prst="orthographicFront"/>
              <a:lightRig rig="threePt" dir="t"/>
            </a:scene3d>
          </a:bodyPr>
          <a:p>
            <a:pPr algn="ctr"/>
            <a:r>
              <a:rPr lang="en-US" altLang="zh-CN" sz="2400" b="1">
                <a:ln w="6600">
                  <a:solidFill>
                    <a:schemeClr val="accent2"/>
                  </a:solidFill>
                  <a:prstDash val="solid"/>
                </a:ln>
                <a:solidFill>
                  <a:srgbClr val="FFFFFF"/>
                </a:solidFill>
                <a:effectLst>
                  <a:outerShdw dist="38100" dir="2700000" algn="tl" rotWithShape="0">
                    <a:schemeClr val="accent2"/>
                  </a:outerShdw>
                </a:effectLst>
              </a:rPr>
              <a:t>Passage Two</a:t>
            </a:r>
            <a:endParaRPr lang="en-US" altLang="zh-CN" sz="24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文本框 9"/>
          <p:cNvSpPr txBox="1"/>
          <p:nvPr/>
        </p:nvSpPr>
        <p:spPr>
          <a:xfrm>
            <a:off x="3531235" y="894715"/>
            <a:ext cx="8220710" cy="332295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would build his own prison and would not be extradited to the United States or anywhere else.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In July of 1992, Escobar had ordered some disloyal </a:t>
            </a:r>
            <a:r>
              <a:rPr lang="zh-CN" altLang="en-US" sz="2000" b="1">
                <a:solidFill>
                  <a:srgbClr val="C00000"/>
                </a:solidFill>
                <a:latin typeface="Times New Roman" panose="02020603050405020304" charset="0"/>
                <a:cs typeface="Times New Roman" panose="02020603050405020304" charset="0"/>
              </a:rPr>
              <a:t>underlings </a:t>
            </a:r>
            <a:r>
              <a:rPr lang="zh-CN" altLang="en-US" sz="2000">
                <a:latin typeface="Times New Roman" panose="02020603050405020304" charset="0"/>
                <a:cs typeface="Times New Roman" panose="02020603050405020304" charset="0"/>
              </a:rPr>
              <a:t>brought to his “prison” where they were tortured and killed. This was too much for even the Colombian government, and plans were made to transfer Escobar to a normal prison. Fearing he could be extradited, Escobar escaped and went into hiding. A massive </a:t>
            </a:r>
            <a:r>
              <a:rPr lang="zh-CN" altLang="en-US" sz="2000" b="1">
                <a:solidFill>
                  <a:srgbClr val="C00000"/>
                </a:solidFill>
                <a:latin typeface="Times New Roman" panose="02020603050405020304" charset="0"/>
                <a:cs typeface="Times New Roman" panose="02020603050405020304" charset="0"/>
              </a:rPr>
              <a:t>manhunt </a:t>
            </a:r>
            <a:r>
              <a:rPr lang="zh-CN" altLang="en-US" sz="2000">
                <a:latin typeface="Times New Roman" panose="02020603050405020304" charset="0"/>
                <a:cs typeface="Times New Roman" panose="02020603050405020304" charset="0"/>
              </a:rPr>
              <a:t>was organized, with help from </a:t>
            </a:r>
            <a:r>
              <a:rPr lang="en-US" altLang="zh-CN" sz="2000">
                <a:latin typeface="Times New Roman" panose="02020603050405020304" charset="0"/>
                <a:cs typeface="Times New Roman" panose="02020603050405020304" charset="0"/>
                <a:sym typeface="+mn-ea"/>
              </a:rPr>
              <a:t>the </a:t>
            </a:r>
            <a:r>
              <a:rPr lang="zh-CN" altLang="en-US" sz="2000">
                <a:latin typeface="Times New Roman" panose="02020603050405020304" charset="0"/>
                <a:cs typeface="Times New Roman" panose="02020603050405020304" charset="0"/>
                <a:sym typeface="+mn-ea"/>
              </a:rPr>
              <a:t>United States</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556895" y="6031865"/>
            <a:ext cx="10793730" cy="64516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underling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党羽，走卒</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manhunt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追捕，搜捕</a:t>
            </a:r>
            <a:endParaRPr lang="zh-CN" altLang="en-US" b="1">
              <a:solidFill>
                <a:srgbClr val="319095"/>
              </a:solidFill>
              <a:latin typeface="Times New Roman" panose="02020603050405020304" charset="0"/>
              <a:cs typeface="Times New Roman" panose="02020603050405020304" charset="0"/>
            </a:endParaRPr>
          </a:p>
        </p:txBody>
      </p:sp>
      <p:cxnSp>
        <p:nvCxnSpPr>
          <p:cNvPr id="20" name="直接连接符 19"/>
          <p:cNvCxnSpPr/>
          <p:nvPr/>
        </p:nvCxnSpPr>
        <p:spPr>
          <a:xfrm>
            <a:off x="556895" y="598932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40055" y="4051300"/>
            <a:ext cx="11311890" cy="1938020"/>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Government. On December 2, 1993, he was found hiding in a home in a middleclass section of Medellín. He was eventually shot dead as he attempted to escape on the rooftop.</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Escobar has been the subject of numerous books, movies and websites, and fascination continues with this master criminal, who once ruled one of the greatest crime empires in history.</a:t>
            </a:r>
            <a:endParaRPr lang="zh-CN" altLang="en-US" sz="2000">
              <a:latin typeface="Times New Roman" panose="02020603050405020304" charset="0"/>
              <a:cs typeface="Times New Roman" panose="02020603050405020304" charset="0"/>
            </a:endParaRPr>
          </a:p>
        </p:txBody>
      </p:sp>
      <p:pic>
        <p:nvPicPr>
          <p:cNvPr id="22" name="图片 21"/>
          <p:cNvPicPr>
            <a:picLocks noChangeAspect="1"/>
          </p:cNvPicPr>
          <p:nvPr/>
        </p:nvPicPr>
        <p:blipFill>
          <a:blip r:embed="rId1"/>
          <a:stretch>
            <a:fillRect/>
          </a:stretch>
        </p:blipFill>
        <p:spPr>
          <a:xfrm>
            <a:off x="497205" y="1521460"/>
            <a:ext cx="2863215" cy="252984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276543" y="894715"/>
            <a:ext cx="2367915" cy="460375"/>
          </a:xfrm>
          <a:prstGeom prst="rect">
            <a:avLst/>
          </a:prstGeom>
          <a:noFill/>
          <a:ln>
            <a:noFill/>
          </a:ln>
        </p:spPr>
        <p:txBody>
          <a:bodyPr wrap="none" rtlCol="0" anchor="t">
            <a:spAutoFit/>
            <a:scene3d>
              <a:camera prst="orthographicFront"/>
              <a:lightRig rig="threePt" dir="t"/>
            </a:scene3d>
          </a:bodyPr>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Three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 name="文本框 8"/>
          <p:cNvSpPr txBox="1"/>
          <p:nvPr/>
        </p:nvSpPr>
        <p:spPr>
          <a:xfrm>
            <a:off x="2644140" y="1205230"/>
            <a:ext cx="7145655" cy="398780"/>
          </a:xfrm>
          <a:prstGeom prst="rect">
            <a:avLst/>
          </a:prstGeom>
          <a:noFill/>
        </p:spPr>
        <p:txBody>
          <a:bodyPr wrap="square" rtlCol="0" anchor="t">
            <a:spAutoFit/>
          </a:bodyPr>
          <a:p>
            <a:pPr algn="ctr"/>
            <a:r>
              <a:rPr lang="zh-CN" altLang="en-US" sz="2000" b="1">
                <a:latin typeface="Times New Roman" panose="02020603050405020304" charset="0"/>
                <a:cs typeface="Times New Roman" panose="02020603050405020304" charset="0"/>
              </a:rPr>
              <a:t>Why Did Argentina Accept Nazi War Criminals After WWII?</a:t>
            </a:r>
            <a:endParaRPr lang="zh-CN" altLang="en-US" sz="2000" b="1">
              <a:latin typeface="Times New Roman" panose="02020603050405020304" charset="0"/>
              <a:cs typeface="Times New Roman" panose="02020603050405020304" charset="0"/>
            </a:endParaRPr>
          </a:p>
        </p:txBody>
      </p:sp>
      <p:sp>
        <p:nvSpPr>
          <p:cNvPr id="10" name="文本框 9"/>
          <p:cNvSpPr txBox="1"/>
          <p:nvPr/>
        </p:nvSpPr>
        <p:spPr>
          <a:xfrm>
            <a:off x="786765" y="1604010"/>
            <a:ext cx="10617835" cy="332295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After World War II, thousands of Nazis and wartime </a:t>
            </a:r>
            <a:r>
              <a:rPr lang="zh-CN" altLang="en-US" sz="2000" b="1">
                <a:solidFill>
                  <a:srgbClr val="C00000"/>
                </a:solidFill>
                <a:latin typeface="Times New Roman" panose="02020603050405020304" charset="0"/>
                <a:cs typeface="Times New Roman" panose="02020603050405020304" charset="0"/>
              </a:rPr>
              <a:t>collaborators</a:t>
            </a:r>
            <a:r>
              <a:rPr lang="zh-CN" altLang="en-US" sz="2000">
                <a:latin typeface="Times New Roman" panose="02020603050405020304" charset="0"/>
                <a:cs typeface="Times New Roman" panose="02020603050405020304" charset="0"/>
              </a:rPr>
              <a:t> from France, </a:t>
            </a:r>
            <a:r>
              <a:rPr lang="zh-CN" altLang="en-US" sz="2000" b="1">
                <a:solidFill>
                  <a:srgbClr val="C00000"/>
                </a:solidFill>
                <a:latin typeface="Times New Roman" panose="02020603050405020304" charset="0"/>
                <a:cs typeface="Times New Roman" panose="02020603050405020304" charset="0"/>
              </a:rPr>
              <a:t>Croatia</a:t>
            </a:r>
            <a:r>
              <a:rPr lang="zh-CN" altLang="en-US" sz="2000">
                <a:latin typeface="Times New Roman" panose="02020603050405020304" charset="0"/>
                <a:cs typeface="Times New Roman" panose="02020603050405020304" charset="0"/>
              </a:rPr>
              <a:t>, Belgium and other parts of Europe were looking for a new home: preferably as far away from the </a:t>
            </a:r>
            <a:r>
              <a:rPr lang="zh-CN" altLang="en-US" sz="2000" b="1">
                <a:solidFill>
                  <a:srgbClr val="C00000"/>
                </a:solidFill>
                <a:latin typeface="Times New Roman" panose="02020603050405020304" charset="0"/>
                <a:cs typeface="Times New Roman" panose="02020603050405020304" charset="0"/>
              </a:rPr>
              <a:t>Nuremberg Trials</a:t>
            </a:r>
            <a:r>
              <a:rPr lang="zh-CN" altLang="en-US" sz="2000">
                <a:latin typeface="Times New Roman" panose="02020603050405020304" charset="0"/>
                <a:cs typeface="Times New Roman" panose="02020603050405020304" charset="0"/>
              </a:rPr>
              <a:t> as possible. Argentina welcomed hundreds of them: the </a:t>
            </a:r>
            <a:r>
              <a:rPr lang="zh-CN" altLang="en-US" sz="2000" b="1">
                <a:solidFill>
                  <a:srgbClr val="C00000"/>
                </a:solidFill>
                <a:latin typeface="Times New Roman" panose="02020603050405020304" charset="0"/>
                <a:cs typeface="Times New Roman" panose="02020603050405020304" charset="0"/>
              </a:rPr>
              <a:t>Juan Domingo</a:t>
            </a:r>
            <a:r>
              <a:rPr lang="zh-CN" altLang="en-US" sz="2000">
                <a:latin typeface="Times New Roman" panose="02020603050405020304" charset="0"/>
                <a:cs typeface="Times New Roman" panose="02020603050405020304" charset="0"/>
              </a:rPr>
              <a:t> </a:t>
            </a:r>
            <a:r>
              <a:rPr lang="zh-CN" altLang="en-US" sz="2000" b="1">
                <a:solidFill>
                  <a:srgbClr val="C00000"/>
                </a:solidFill>
                <a:latin typeface="Times New Roman" panose="02020603050405020304" charset="0"/>
                <a:cs typeface="Times New Roman" panose="02020603050405020304" charset="0"/>
              </a:rPr>
              <a:t>Perón</a:t>
            </a:r>
            <a:r>
              <a:rPr lang="zh-CN" altLang="en-US" sz="2000">
                <a:latin typeface="Times New Roman" panose="02020603050405020304" charset="0"/>
                <a:cs typeface="Times New Roman" panose="02020603050405020304" charset="0"/>
              </a:rPr>
              <a:t> regime went to great lengths to get them there.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Even those accused of the most </a:t>
            </a:r>
            <a:r>
              <a:rPr lang="zh-CN" altLang="en-US" sz="2000" b="1">
                <a:solidFill>
                  <a:srgbClr val="C00000"/>
                </a:solidFill>
                <a:latin typeface="Times New Roman" panose="02020603050405020304" charset="0"/>
                <a:cs typeface="Times New Roman" panose="02020603050405020304" charset="0"/>
              </a:rPr>
              <a:t>heinous</a:t>
            </a:r>
            <a:r>
              <a:rPr lang="zh-CN" altLang="en-US" sz="2000">
                <a:latin typeface="Times New Roman" panose="02020603050405020304" charset="0"/>
                <a:cs typeface="Times New Roman" panose="02020603050405020304" charset="0"/>
              </a:rPr>
              <a:t> crimes were welcomed with open arms. It begs the question: Why on earth would Argentina want these men?</a:t>
            </a:r>
            <a:endParaRPr lang="zh-CN" altLang="en-US" sz="2000">
              <a:latin typeface="Times New Roman" panose="02020603050405020304" charset="0"/>
              <a:cs typeface="Times New Roman" panose="02020603050405020304" charset="0"/>
            </a:endParaRPr>
          </a:p>
          <a:p>
            <a:pPr indent="0" algn="l" fontAlgn="auto">
              <a:lnSpc>
                <a:spcPct val="150000"/>
              </a:lnSpc>
            </a:pP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786765" y="4646930"/>
            <a:ext cx="5673725" cy="2030095"/>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collaborator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勾结者</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Croatia </a:t>
            </a:r>
            <a:r>
              <a:rPr lang="zh-CN" altLang="en-US" b="1" i="1">
                <a:solidFill>
                  <a:srgbClr val="319095"/>
                </a:solidFill>
                <a:latin typeface="Times New Roman" panose="02020603050405020304" charset="0"/>
                <a:cs typeface="Times New Roman" panose="02020603050405020304" charset="0"/>
              </a:rPr>
              <a:t>n. </a:t>
            </a:r>
            <a:r>
              <a:rPr lang="zh-CN" altLang="en-US" b="1">
                <a:solidFill>
                  <a:srgbClr val="319095"/>
                </a:solidFill>
                <a:latin typeface="Times New Roman" panose="02020603050405020304" charset="0"/>
                <a:cs typeface="Times New Roman" panose="02020603050405020304" charset="0"/>
              </a:rPr>
              <a:t>克罗地亚</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Juan Domingo Perón 胡安· 庇隆（1895—1974 年，又作贝隆，阿根廷民粹主义政治家，1946 年至1955 年、1973 年至1974 年期间三次出任阿根廷总统。被视为阿根廷最伟大的总统。）</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heinous </a:t>
            </a:r>
            <a:r>
              <a:rPr lang="zh-CN" altLang="en-US" b="1" i="1">
                <a:solidFill>
                  <a:srgbClr val="319095"/>
                </a:solidFill>
                <a:latin typeface="Times New Roman" panose="02020603050405020304" charset="0"/>
                <a:cs typeface="Times New Roman" panose="02020603050405020304" charset="0"/>
              </a:rPr>
              <a:t>adj.</a:t>
            </a:r>
            <a:r>
              <a:rPr lang="zh-CN" altLang="en-US" b="1">
                <a:solidFill>
                  <a:srgbClr val="319095"/>
                </a:solidFill>
                <a:latin typeface="Times New Roman" panose="02020603050405020304" charset="0"/>
                <a:cs typeface="Times New Roman" panose="02020603050405020304" charset="0"/>
              </a:rPr>
              <a:t> 可憎的，极凶恶的</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786765" y="464693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460490" y="4739640"/>
            <a:ext cx="5447030" cy="184531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sym typeface="+mn-ea"/>
              </a:rPr>
              <a:t>he Nuremberg Trials  </a:t>
            </a:r>
            <a:r>
              <a:rPr lang="zh-CN" altLang="en-US" sz="1600" b="1">
                <a:solidFill>
                  <a:srgbClr val="319095"/>
                </a:solidFill>
                <a:latin typeface="Times New Roman" panose="02020603050405020304" charset="0"/>
                <a:cs typeface="Times New Roman" panose="02020603050405020304" charset="0"/>
                <a:sym typeface="+mn-ea"/>
              </a:rPr>
              <a:t>纽伦堡大审判（又称“ 欧洲国际军事法庭”，指1945 年11 月21 日至1946 年10 月1 日间，由二战战胜国对欧洲轴心国的军事、政治和经济领袖进行数十次军事审判。由于审判主要在德国纽伦堡进行，故总称为纽伦堡审判。在这场审判中的被告共计22 名，均为纳粹德国的军政首领。另外包括德国内阁在内的6 个组织也被调查和判决，其中3 个判决为犯罪组织，另外3 个则无罪。）</a:t>
            </a:r>
            <a:endParaRPr lang="zh-CN" altLang="en-US" sz="1600" b="1">
              <a:solidFill>
                <a:srgbClr val="319095"/>
              </a:solidFill>
              <a:latin typeface="Times New Roman" panose="02020603050405020304" charset="0"/>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276543" y="894715"/>
            <a:ext cx="2367915" cy="460375"/>
          </a:xfrm>
          <a:prstGeom prst="rect">
            <a:avLst/>
          </a:prstGeom>
          <a:noFill/>
          <a:ln>
            <a:noFill/>
          </a:ln>
        </p:spPr>
        <p:txBody>
          <a:bodyPr wrap="none" rtlCol="0" anchor="t">
            <a:spAutoFit/>
            <a:scene3d>
              <a:camera prst="orthographicFront"/>
              <a:lightRig rig="threePt" dir="t"/>
            </a:scene3d>
          </a:bodyPr>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Three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文本框 9"/>
          <p:cNvSpPr txBox="1"/>
          <p:nvPr/>
        </p:nvSpPr>
        <p:spPr>
          <a:xfrm>
            <a:off x="603885" y="1305560"/>
            <a:ext cx="10179050" cy="2399665"/>
          </a:xfrm>
          <a:prstGeom prst="rect">
            <a:avLst/>
          </a:prstGeom>
          <a:noFill/>
        </p:spPr>
        <p:txBody>
          <a:bodyPr wrap="square" rtlCol="0" anchor="t">
            <a:spAutoFit/>
          </a:bodyPr>
          <a:p>
            <a:pPr indent="0" algn="just" fontAlgn="auto">
              <a:lnSpc>
                <a:spcPct val="150000"/>
              </a:lnSpc>
            </a:pPr>
            <a:r>
              <a:rPr lang="zh-CN" altLang="en-US" sz="2000" b="1">
                <a:latin typeface="Times New Roman" panose="02020603050405020304" charset="0"/>
                <a:cs typeface="Times New Roman" panose="02020603050405020304" charset="0"/>
              </a:rPr>
              <a:t>Argentines were sympathetic</a:t>
            </a:r>
            <a:endParaRPr lang="zh-CN" altLang="en-US" sz="2000" b="1">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During World War II, Argentina clearly favored the Axis because of close cultural ties with Germany, Spain and Italy. This is not surprising, as most Argentines were of Spanish, Italian or German descent.</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sym typeface="+mn-ea"/>
              </a:rPr>
              <a:t>Nazi Germany nurtured this sympathy, promising important trade concessions after the war. </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03885" y="6136640"/>
            <a:ext cx="5673725" cy="64516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trappings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服饰；外部标志</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ploy</a:t>
            </a:r>
            <a:r>
              <a:rPr lang="zh-CN" altLang="en-US" b="1" i="1">
                <a:solidFill>
                  <a:srgbClr val="319095"/>
                </a:solidFill>
                <a:latin typeface="Times New Roman" panose="02020603050405020304" charset="0"/>
                <a:cs typeface="Times New Roman" panose="02020603050405020304" charset="0"/>
              </a:rPr>
              <a:t> n.</a:t>
            </a:r>
            <a:r>
              <a:rPr lang="zh-CN" altLang="en-US" b="1">
                <a:solidFill>
                  <a:srgbClr val="319095"/>
                </a:solidFill>
                <a:latin typeface="Times New Roman" panose="02020603050405020304" charset="0"/>
                <a:cs typeface="Times New Roman" panose="02020603050405020304" charset="0"/>
              </a:rPr>
              <a:t> 策略</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03885" y="613664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1"/>
          <a:stretch>
            <a:fillRect/>
          </a:stretch>
        </p:blipFill>
        <p:spPr>
          <a:xfrm>
            <a:off x="9027795" y="3737610"/>
            <a:ext cx="3164205" cy="2503805"/>
          </a:xfrm>
          <a:prstGeom prst="rect">
            <a:avLst/>
          </a:prstGeom>
        </p:spPr>
      </p:pic>
      <p:grpSp>
        <p:nvGrpSpPr>
          <p:cNvPr id="15" name="组合 14"/>
          <p:cNvGrpSpPr/>
          <p:nvPr/>
        </p:nvGrpSpPr>
        <p:grpSpPr>
          <a:xfrm>
            <a:off x="9027886" y="6241143"/>
            <a:ext cx="3164114" cy="435428"/>
            <a:chOff x="0" y="246743"/>
            <a:chExt cx="3164114" cy="435428"/>
          </a:xfrm>
        </p:grpSpPr>
        <p:sp>
          <p:nvSpPr>
            <p:cNvPr id="16" name="矩形 15"/>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文本框 21"/>
          <p:cNvSpPr txBox="1"/>
          <p:nvPr/>
        </p:nvSpPr>
        <p:spPr>
          <a:xfrm>
            <a:off x="497205" y="3588385"/>
            <a:ext cx="8255000" cy="239966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sym typeface="+mn-ea"/>
              </a:rPr>
              <a:t>Argentina was full of Nazi spies and Argentine officers and diplomats held important positions in Axis Europe. Perón’s government was a big fan of the fascist </a:t>
            </a:r>
            <a:r>
              <a:rPr lang="zh-CN" altLang="en-US" sz="2000" b="1">
                <a:solidFill>
                  <a:srgbClr val="C00000"/>
                </a:solidFill>
                <a:latin typeface="Times New Roman" panose="02020603050405020304" charset="0"/>
                <a:cs typeface="Times New Roman" panose="02020603050405020304" charset="0"/>
                <a:sym typeface="+mn-ea"/>
              </a:rPr>
              <a:t>trappings</a:t>
            </a:r>
            <a:r>
              <a:rPr lang="zh-CN" altLang="en-US" sz="2000">
                <a:latin typeface="Times New Roman" panose="02020603050405020304" charset="0"/>
                <a:cs typeface="Times New Roman" panose="02020603050405020304" charset="0"/>
                <a:sym typeface="+mn-ea"/>
              </a:rPr>
              <a:t> of Nazi Germany. Although Argentina would eventually declare war on the Axis powers, it was partly a </a:t>
            </a:r>
            <a:r>
              <a:rPr lang="zh-CN" altLang="en-US" sz="2000" b="1">
                <a:solidFill>
                  <a:srgbClr val="C00000"/>
                </a:solidFill>
                <a:latin typeface="Times New Roman" panose="02020603050405020304" charset="0"/>
                <a:cs typeface="Times New Roman" panose="02020603050405020304" charset="0"/>
                <a:sym typeface="+mn-ea"/>
              </a:rPr>
              <a:t>ploy</a:t>
            </a:r>
            <a:r>
              <a:rPr lang="zh-CN" altLang="en-US" sz="2000">
                <a:latin typeface="Times New Roman" panose="02020603050405020304" charset="0"/>
                <a:cs typeface="Times New Roman" panose="02020603050405020304" charset="0"/>
                <a:sym typeface="+mn-ea"/>
              </a:rPr>
              <a:t> to get Argentine agents in place to help defeated Nazis escape after the war.</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21685" y="142240"/>
            <a:ext cx="1845310" cy="645160"/>
          </a:xfrm>
          <a:prstGeom prst="rect">
            <a:avLst/>
          </a:prstGeom>
          <a:noFill/>
          <a:ln>
            <a:noFill/>
          </a:ln>
        </p:spPr>
        <p:txBody>
          <a:bodyPr wrap="none" rtlCol="0" anchor="t">
            <a:spAutoFit/>
          </a:bodyPr>
          <a:p>
            <a:pPr algn="ctr"/>
            <a:r>
              <a:rPr lang="en-US" altLang="zh-CN" sz="3600" b="1">
                <a:ln w="22225">
                  <a:solidFill>
                    <a:schemeClr val="accent2"/>
                  </a:solidFill>
                  <a:prstDash val="solid"/>
                </a:ln>
                <a:solidFill>
                  <a:schemeClr val="accent2">
                    <a:lumMod val="40000"/>
                    <a:lumOff val="60000"/>
                  </a:schemeClr>
                </a:solidFill>
                <a:effectLst/>
              </a:rPr>
              <a:t>Lead-in</a:t>
            </a:r>
            <a:endParaRPr lang="en-US" altLang="zh-CN" sz="3600" b="1">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762000" y="937895"/>
            <a:ext cx="10135235" cy="1014730"/>
          </a:xfrm>
          <a:prstGeom prst="rect">
            <a:avLst/>
          </a:prstGeom>
          <a:noFill/>
        </p:spPr>
        <p:txBody>
          <a:bodyPr wrap="square" rtlCol="0" anchor="t">
            <a:spAutoFit/>
          </a:bodyPr>
          <a:p>
            <a:pPr fontAlgn="auto">
              <a:lnSpc>
                <a:spcPct val="150000"/>
              </a:lnSpc>
            </a:pPr>
            <a:r>
              <a:rPr lang="zh-CN" altLang="en-US" sz="2000" b="1">
                <a:solidFill>
                  <a:srgbClr val="319095"/>
                </a:solidFill>
                <a:latin typeface="Times New Roman" panose="02020603050405020304" charset="0"/>
                <a:cs typeface="Times New Roman" panose="02020603050405020304" charset="0"/>
              </a:rPr>
              <a:t>A. Scan the QR code and watch the video about the fun facts of Latin America. Then fill in   </a:t>
            </a:r>
            <a:endParaRPr lang="zh-CN" altLang="en-US" sz="2000" b="1">
              <a:solidFill>
                <a:srgbClr val="319095"/>
              </a:solidFill>
              <a:latin typeface="Times New Roman" panose="02020603050405020304" charset="0"/>
              <a:cs typeface="Times New Roman" panose="02020603050405020304" charset="0"/>
            </a:endParaRPr>
          </a:p>
          <a:p>
            <a:pPr fontAlgn="auto">
              <a:lnSpc>
                <a:spcPct val="150000"/>
              </a:lnSpc>
            </a:pPr>
            <a:r>
              <a:rPr lang="zh-CN" altLang="en-US" sz="2000" b="1">
                <a:solidFill>
                  <a:srgbClr val="319095"/>
                </a:solidFill>
                <a:latin typeface="Times New Roman" panose="02020603050405020304" charset="0"/>
                <a:cs typeface="Times New Roman" panose="02020603050405020304" charset="0"/>
              </a:rPr>
              <a:t>     the blanks.</a:t>
            </a:r>
            <a:endParaRPr lang="zh-CN" altLang="en-US" sz="2000" b="1">
              <a:solidFill>
                <a:srgbClr val="319095"/>
              </a:solidFill>
              <a:latin typeface="Times New Roman" panose="02020603050405020304" charset="0"/>
              <a:cs typeface="Times New Roman" panose="02020603050405020304" charset="0"/>
            </a:endParaRPr>
          </a:p>
        </p:txBody>
      </p:sp>
      <p:pic>
        <p:nvPicPr>
          <p:cNvPr id="9" name="图片 8"/>
          <p:cNvPicPr>
            <a:picLocks noChangeAspect="1"/>
          </p:cNvPicPr>
          <p:nvPr/>
        </p:nvPicPr>
        <p:blipFill>
          <a:blip r:embed="rId1"/>
          <a:stretch>
            <a:fillRect/>
          </a:stretch>
        </p:blipFill>
        <p:spPr>
          <a:xfrm>
            <a:off x="8889365" y="1761490"/>
            <a:ext cx="3009900" cy="1789430"/>
          </a:xfrm>
          <a:prstGeom prst="rect">
            <a:avLst/>
          </a:prstGeom>
        </p:spPr>
      </p:pic>
      <p:pic>
        <p:nvPicPr>
          <p:cNvPr id="10" name="图片 9" descr="R}Y75]L5]84)8MUSP}MZ`]D"/>
          <p:cNvPicPr>
            <a:picLocks noChangeAspect="1"/>
          </p:cNvPicPr>
          <p:nvPr/>
        </p:nvPicPr>
        <p:blipFill>
          <a:blip r:embed="rId2"/>
          <a:stretch>
            <a:fillRect/>
          </a:stretch>
        </p:blipFill>
        <p:spPr>
          <a:xfrm>
            <a:off x="9027795" y="3830320"/>
            <a:ext cx="1726565" cy="1926590"/>
          </a:xfrm>
          <a:prstGeom prst="rect">
            <a:avLst/>
          </a:prstGeom>
        </p:spPr>
      </p:pic>
      <p:sp>
        <p:nvSpPr>
          <p:cNvPr id="11" name="文本框 10"/>
          <p:cNvSpPr txBox="1"/>
          <p:nvPr/>
        </p:nvSpPr>
        <p:spPr>
          <a:xfrm>
            <a:off x="1095375" y="2496185"/>
            <a:ext cx="7793990" cy="3322955"/>
          </a:xfrm>
          <a:prstGeom prst="rect">
            <a:avLst/>
          </a:prstGeom>
          <a:noFill/>
        </p:spPr>
        <p:txBody>
          <a:bodyPr wrap="square" rtlCol="0" anchor="t">
            <a:spAutoFit/>
          </a:bodyPr>
          <a:p>
            <a:pPr fontAlgn="auto">
              <a:lnSpc>
                <a:spcPct val="150000"/>
              </a:lnSpc>
            </a:pPr>
            <a:r>
              <a:rPr lang="zh-CN" altLang="en-US" sz="2000">
                <a:latin typeface="Times New Roman" panose="02020603050405020304" charset="0"/>
                <a:cs typeface="Times New Roman" panose="02020603050405020304" charset="0"/>
              </a:rPr>
              <a:t>1. __________ is the world’s longest country and has over 130 volcanoes.</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2. _____________ has over 90,000 international students who are looking  </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for Argentine beer which is branded with different political icons.</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3. 3,500 butterfly species can be found in ___________.</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4. The potato is native to _______ where there are 3800 varieties!</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5. In _________, a rhino (犀牛) was elected to the Sao Paulo city council!</a:t>
            </a:r>
            <a:endParaRPr lang="zh-CN" altLang="en-US" sz="2000">
              <a:latin typeface="Times New Roman" panose="02020603050405020304" charset="0"/>
              <a:cs typeface="Times New Roman" panose="02020603050405020304" charset="0"/>
            </a:endParaRPr>
          </a:p>
        </p:txBody>
      </p:sp>
      <p:sp>
        <p:nvSpPr>
          <p:cNvPr id="12" name="文本框 11"/>
          <p:cNvSpPr txBox="1"/>
          <p:nvPr/>
        </p:nvSpPr>
        <p:spPr>
          <a:xfrm>
            <a:off x="1755775" y="2596515"/>
            <a:ext cx="1151255" cy="398780"/>
          </a:xfrm>
          <a:prstGeom prst="rect">
            <a:avLst/>
          </a:prstGeom>
          <a:noFill/>
        </p:spPr>
        <p:txBody>
          <a:bodyPr wrap="square" rtlCol="0">
            <a:spAutoFit/>
          </a:bodyPr>
          <a:p>
            <a:r>
              <a:rPr lang="zh-CN" altLang="en-US" sz="2000">
                <a:solidFill>
                  <a:srgbClr val="C00000"/>
                </a:solidFill>
              </a:rPr>
              <a:t>Chili</a:t>
            </a:r>
            <a:endParaRPr lang="zh-CN" altLang="en-US" sz="2000">
              <a:solidFill>
                <a:srgbClr val="C00000"/>
              </a:solidFill>
            </a:endParaRPr>
          </a:p>
        </p:txBody>
      </p:sp>
      <p:sp>
        <p:nvSpPr>
          <p:cNvPr id="20" name="文本框 19"/>
          <p:cNvSpPr txBox="1"/>
          <p:nvPr/>
        </p:nvSpPr>
        <p:spPr>
          <a:xfrm>
            <a:off x="1603375" y="3431540"/>
            <a:ext cx="1456055" cy="398780"/>
          </a:xfrm>
          <a:prstGeom prst="rect">
            <a:avLst/>
          </a:prstGeom>
          <a:noFill/>
        </p:spPr>
        <p:txBody>
          <a:bodyPr wrap="square" rtlCol="0" anchor="t">
            <a:spAutoFit/>
          </a:bodyPr>
          <a:p>
            <a:r>
              <a:rPr lang="zh-CN" altLang="en-US" sz="2000">
                <a:solidFill>
                  <a:srgbClr val="C00000"/>
                </a:solidFill>
              </a:rPr>
              <a:t>Argentina</a:t>
            </a:r>
            <a:endParaRPr lang="zh-CN" altLang="en-US" sz="2000">
              <a:solidFill>
                <a:srgbClr val="C00000"/>
              </a:solidFill>
            </a:endParaRPr>
          </a:p>
        </p:txBody>
      </p:sp>
      <p:sp>
        <p:nvSpPr>
          <p:cNvPr id="21" name="文本框 20"/>
          <p:cNvSpPr txBox="1"/>
          <p:nvPr/>
        </p:nvSpPr>
        <p:spPr>
          <a:xfrm>
            <a:off x="5418455" y="4411980"/>
            <a:ext cx="1355725" cy="398780"/>
          </a:xfrm>
          <a:prstGeom prst="rect">
            <a:avLst/>
          </a:prstGeom>
          <a:noFill/>
        </p:spPr>
        <p:txBody>
          <a:bodyPr wrap="square" rtlCol="0" anchor="t">
            <a:spAutoFit/>
          </a:bodyPr>
          <a:p>
            <a:r>
              <a:rPr lang="zh-CN" altLang="en-US" sz="2000">
                <a:solidFill>
                  <a:srgbClr val="C00000"/>
                </a:solidFill>
              </a:rPr>
              <a:t>Colombia</a:t>
            </a:r>
            <a:endParaRPr lang="zh-CN" altLang="en-US" sz="2000">
              <a:solidFill>
                <a:srgbClr val="C00000"/>
              </a:solidFill>
            </a:endParaRPr>
          </a:p>
        </p:txBody>
      </p:sp>
      <p:sp>
        <p:nvSpPr>
          <p:cNvPr id="22" name="文本框 21"/>
          <p:cNvSpPr txBox="1"/>
          <p:nvPr/>
        </p:nvSpPr>
        <p:spPr>
          <a:xfrm>
            <a:off x="3816985" y="4910455"/>
            <a:ext cx="855345" cy="398780"/>
          </a:xfrm>
          <a:prstGeom prst="rect">
            <a:avLst/>
          </a:prstGeom>
          <a:noFill/>
        </p:spPr>
        <p:txBody>
          <a:bodyPr wrap="square" rtlCol="0" anchor="t">
            <a:spAutoFit/>
          </a:bodyPr>
          <a:p>
            <a:r>
              <a:rPr lang="zh-CN" altLang="en-US" sz="2000">
                <a:solidFill>
                  <a:srgbClr val="C00000"/>
                </a:solidFill>
              </a:rPr>
              <a:t>Peru</a:t>
            </a:r>
            <a:endParaRPr lang="zh-CN" altLang="en-US" sz="2000">
              <a:solidFill>
                <a:srgbClr val="C00000"/>
              </a:solidFill>
            </a:endParaRPr>
          </a:p>
        </p:txBody>
      </p:sp>
      <p:sp>
        <p:nvSpPr>
          <p:cNvPr id="23" name="文本框 22"/>
          <p:cNvSpPr txBox="1"/>
          <p:nvPr/>
        </p:nvSpPr>
        <p:spPr>
          <a:xfrm>
            <a:off x="1835785" y="5309235"/>
            <a:ext cx="1071245" cy="398780"/>
          </a:xfrm>
          <a:prstGeom prst="rect">
            <a:avLst/>
          </a:prstGeom>
          <a:noFill/>
        </p:spPr>
        <p:txBody>
          <a:bodyPr wrap="square" rtlCol="0" anchor="t">
            <a:spAutoFit/>
          </a:bodyPr>
          <a:p>
            <a:r>
              <a:rPr lang="zh-CN" altLang="en-US" sz="2000">
                <a:solidFill>
                  <a:srgbClr val="C00000"/>
                </a:solidFill>
              </a:rPr>
              <a:t>Brazil</a:t>
            </a:r>
            <a:endParaRPr lang="zh-CN" altLang="en-US" sz="20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276543" y="894715"/>
            <a:ext cx="2367915" cy="460375"/>
          </a:xfrm>
          <a:prstGeom prst="rect">
            <a:avLst/>
          </a:prstGeom>
          <a:noFill/>
          <a:ln>
            <a:noFill/>
          </a:ln>
        </p:spPr>
        <p:txBody>
          <a:bodyPr wrap="none" rtlCol="0" anchor="t">
            <a:spAutoFit/>
            <a:scene3d>
              <a:camera prst="orthographicFront"/>
              <a:lightRig rig="threePt" dir="t"/>
            </a:scene3d>
          </a:bodyPr>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Three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文本框 9"/>
          <p:cNvSpPr txBox="1"/>
          <p:nvPr/>
        </p:nvSpPr>
        <p:spPr>
          <a:xfrm>
            <a:off x="603885" y="1305560"/>
            <a:ext cx="10662285" cy="3784600"/>
          </a:xfrm>
          <a:prstGeom prst="rect">
            <a:avLst/>
          </a:prstGeom>
          <a:noFill/>
        </p:spPr>
        <p:txBody>
          <a:bodyPr wrap="square" rtlCol="0" anchor="t">
            <a:spAutoFit/>
          </a:bodyPr>
          <a:p>
            <a:pPr indent="0" algn="just" fontAlgn="auto">
              <a:lnSpc>
                <a:spcPct val="150000"/>
              </a:lnSpc>
            </a:pPr>
            <a:r>
              <a:rPr lang="zh-CN" altLang="en-US" sz="2000" b="1">
                <a:latin typeface="Times New Roman" panose="02020603050405020304" charset="0"/>
                <a:cs typeface="Times New Roman" panose="02020603050405020304" charset="0"/>
              </a:rPr>
              <a:t>They still had many friends in Europe</a:t>
            </a:r>
            <a:endParaRPr lang="zh-CN" altLang="en-US" sz="2000" b="1">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Even after Germany was defeated, there were many powerful men in Europe who had favored the Nazi cause and continued to do so. Spain had been a </a:t>
            </a:r>
            <a:r>
              <a:rPr lang="zh-CN" altLang="en-US" sz="2000" b="1">
                <a:solidFill>
                  <a:srgbClr val="C00000"/>
                </a:solidFill>
                <a:latin typeface="Times New Roman" panose="02020603050405020304" charset="0"/>
                <a:cs typeface="Times New Roman" panose="02020603050405020304" charset="0"/>
              </a:rPr>
              <a:t>de facto </a:t>
            </a:r>
            <a:r>
              <a:rPr lang="zh-CN" altLang="en-US" sz="2000">
                <a:latin typeface="Times New Roman" panose="02020603050405020304" charset="0"/>
                <a:cs typeface="Times New Roman" panose="02020603050405020304" charset="0"/>
              </a:rPr>
              <a:t>member of the Axis alliance; many Nazis would find safe, if temporary, haven there.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Switzerland had remained neutral during the war, but many important leaders had been outspoken in their support of Germany. Swiss bankers, out of greed or sympathy, helped the former Nazis move and</a:t>
            </a:r>
            <a:r>
              <a:rPr lang="zh-CN" altLang="en-US" sz="2000" b="1">
                <a:solidFill>
                  <a:srgbClr val="C00000"/>
                </a:solidFill>
                <a:latin typeface="Times New Roman" panose="02020603050405020304" charset="0"/>
                <a:cs typeface="Times New Roman" panose="02020603050405020304" charset="0"/>
              </a:rPr>
              <a:t> launder </a:t>
            </a:r>
            <a:r>
              <a:rPr lang="zh-CN" altLang="en-US" sz="2000">
                <a:latin typeface="Times New Roman" panose="02020603050405020304" charset="0"/>
                <a:cs typeface="Times New Roman" panose="02020603050405020304" charset="0"/>
              </a:rPr>
              <a:t>funds. The Catholic Church was extremely helpful: several high-ranking church officials (including </a:t>
            </a:r>
            <a:r>
              <a:rPr lang="zh-CN" altLang="en-US" sz="2000" b="1">
                <a:solidFill>
                  <a:srgbClr val="C00000"/>
                </a:solidFill>
                <a:latin typeface="Times New Roman" panose="02020603050405020304" charset="0"/>
                <a:cs typeface="Times New Roman" panose="02020603050405020304" charset="0"/>
              </a:rPr>
              <a:t>Pope Pius XII</a:t>
            </a:r>
            <a:r>
              <a:rPr lang="zh-CN" altLang="en-US" sz="2000">
                <a:latin typeface="Times New Roman" panose="02020603050405020304" charset="0"/>
                <a:cs typeface="Times New Roman" panose="02020603050405020304" charset="0"/>
              </a:rPr>
              <a:t>) actively helped the Nazis escape.</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03885" y="5368925"/>
            <a:ext cx="5673725" cy="92202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de facto </a:t>
            </a:r>
            <a:r>
              <a:rPr lang="zh-CN" altLang="en-US" b="1" i="1">
                <a:solidFill>
                  <a:srgbClr val="319095"/>
                </a:solidFill>
                <a:latin typeface="Times New Roman" panose="02020603050405020304" charset="0"/>
                <a:cs typeface="Times New Roman" panose="02020603050405020304" charset="0"/>
              </a:rPr>
              <a:t>adv.</a:t>
            </a:r>
            <a:r>
              <a:rPr lang="zh-CN" altLang="en-US" b="1">
                <a:solidFill>
                  <a:srgbClr val="319095"/>
                </a:solidFill>
                <a:latin typeface="Times New Roman" panose="02020603050405020304" charset="0"/>
                <a:cs typeface="Times New Roman" panose="02020603050405020304" charset="0"/>
              </a:rPr>
              <a:t> 事实上</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launder </a:t>
            </a:r>
            <a:r>
              <a:rPr lang="zh-CN" altLang="en-US" b="1" i="1">
                <a:solidFill>
                  <a:srgbClr val="319095"/>
                </a:solidFill>
                <a:latin typeface="Times New Roman" panose="02020603050405020304" charset="0"/>
                <a:cs typeface="Times New Roman" panose="02020603050405020304" charset="0"/>
              </a:rPr>
              <a:t>v</a:t>
            </a:r>
            <a:r>
              <a:rPr lang="zh-CN" altLang="en-US" b="1">
                <a:solidFill>
                  <a:srgbClr val="319095"/>
                </a:solidFill>
                <a:latin typeface="Times New Roman" panose="02020603050405020304" charset="0"/>
                <a:cs typeface="Times New Roman" panose="02020603050405020304" charset="0"/>
              </a:rPr>
              <a:t>. 使（不义之财）合法化，洗钱</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Pope Pius XII 教皇皮乌斯十二世（1876—1958 年）</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03885" y="536892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9027886" y="6241143"/>
            <a:ext cx="3164114" cy="435428"/>
            <a:chOff x="0" y="246743"/>
            <a:chExt cx="3164114" cy="435428"/>
          </a:xfrm>
        </p:grpSpPr>
        <p:sp>
          <p:nvSpPr>
            <p:cNvPr id="16" name="矩形 15"/>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276543" y="894715"/>
            <a:ext cx="2367915" cy="460375"/>
          </a:xfrm>
          <a:prstGeom prst="rect">
            <a:avLst/>
          </a:prstGeom>
          <a:noFill/>
          <a:ln>
            <a:noFill/>
          </a:ln>
        </p:spPr>
        <p:txBody>
          <a:bodyPr wrap="none" rtlCol="0" anchor="t">
            <a:spAutoFit/>
            <a:scene3d>
              <a:camera prst="orthographicFront"/>
              <a:lightRig rig="threePt" dir="t"/>
            </a:scene3d>
          </a:bodyPr>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Three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文本框 9"/>
          <p:cNvSpPr txBox="1"/>
          <p:nvPr/>
        </p:nvSpPr>
        <p:spPr>
          <a:xfrm>
            <a:off x="1106805" y="1738630"/>
            <a:ext cx="10420350" cy="3784600"/>
          </a:xfrm>
          <a:prstGeom prst="rect">
            <a:avLst/>
          </a:prstGeom>
          <a:noFill/>
        </p:spPr>
        <p:txBody>
          <a:bodyPr wrap="square" rtlCol="0" anchor="t">
            <a:spAutoFit/>
          </a:bodyPr>
          <a:p>
            <a:pPr indent="0" algn="just" fontAlgn="auto">
              <a:lnSpc>
                <a:spcPct val="150000"/>
              </a:lnSpc>
            </a:pPr>
            <a:r>
              <a:rPr lang="zh-CN" altLang="en-US" sz="2000" b="1">
                <a:latin typeface="Times New Roman" panose="02020603050405020304" charset="0"/>
                <a:cs typeface="Times New Roman" panose="02020603050405020304" charset="0"/>
              </a:rPr>
              <a:t>There was money involved</a:t>
            </a:r>
            <a:endParaRPr lang="zh-CN" altLang="en-US" sz="2000" b="1">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There was a financial incentive for Argentina to accept these men. Wealthy Germans and Argentine businessmen of German descent were willing to pay the way for escaping Nazis. Nazi leaders plundered untold millions from the Jews they murdered and some of that money accompanied them to Argentina. Some of the smarter Nazi officers and collaborators saw </a:t>
            </a:r>
            <a:r>
              <a:rPr lang="zh-CN" altLang="en-US" sz="2000" b="1">
                <a:solidFill>
                  <a:srgbClr val="C00000"/>
                </a:solidFill>
                <a:latin typeface="Times New Roman" panose="02020603050405020304" charset="0"/>
                <a:cs typeface="Times New Roman" panose="02020603050405020304" charset="0"/>
              </a:rPr>
              <a:t>the writing on the wall</a:t>
            </a:r>
            <a:r>
              <a:rPr lang="zh-CN" altLang="en-US" sz="2000">
                <a:latin typeface="Times New Roman" panose="02020603050405020304" charset="0"/>
                <a:cs typeface="Times New Roman" panose="02020603050405020304" charset="0"/>
              </a:rPr>
              <a:t> as early as 1943 and began </a:t>
            </a:r>
            <a:r>
              <a:rPr lang="zh-CN" altLang="en-US" sz="2000" b="1">
                <a:solidFill>
                  <a:srgbClr val="C00000"/>
                </a:solidFill>
                <a:latin typeface="Times New Roman" panose="02020603050405020304" charset="0"/>
                <a:cs typeface="Times New Roman" panose="02020603050405020304" charset="0"/>
              </a:rPr>
              <a:t>squirreling away</a:t>
            </a:r>
            <a:r>
              <a:rPr lang="zh-CN" altLang="en-US" sz="2000">
                <a:latin typeface="Times New Roman" panose="02020603050405020304" charset="0"/>
                <a:cs typeface="Times New Roman" panose="02020603050405020304" charset="0"/>
              </a:rPr>
              <a:t> gold, money, valuables, paintings and more, often in Switzerland. They even paid off British officers to let them through Allied lines.</a:t>
            </a:r>
            <a:endParaRPr lang="zh-CN" altLang="en-US" sz="2000">
              <a:latin typeface="Times New Roman" panose="02020603050405020304" charset="0"/>
              <a:cs typeface="Times New Roman" panose="02020603050405020304" charset="0"/>
            </a:endParaRPr>
          </a:p>
          <a:p>
            <a:pPr indent="0" algn="just" fontAlgn="auto">
              <a:lnSpc>
                <a:spcPct val="150000"/>
              </a:lnSpc>
            </a:pP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762000" y="5702300"/>
            <a:ext cx="5673725" cy="64516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the writing on the wall 凶兆</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squirrel away 贮存；偷藏</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825500" y="570230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9027886" y="6241143"/>
            <a:ext cx="3164114" cy="435428"/>
            <a:chOff x="0" y="246743"/>
            <a:chExt cx="3164114" cy="435428"/>
          </a:xfrm>
        </p:grpSpPr>
        <p:sp>
          <p:nvSpPr>
            <p:cNvPr id="16" name="矩形 15"/>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276543" y="894715"/>
            <a:ext cx="2367915" cy="460375"/>
          </a:xfrm>
          <a:prstGeom prst="rect">
            <a:avLst/>
          </a:prstGeom>
          <a:noFill/>
          <a:ln>
            <a:noFill/>
          </a:ln>
        </p:spPr>
        <p:txBody>
          <a:bodyPr wrap="none" rtlCol="0" anchor="t">
            <a:spAutoFit/>
            <a:scene3d>
              <a:camera prst="orthographicFront"/>
              <a:lightRig rig="threePt" dir="t"/>
            </a:scene3d>
          </a:bodyPr>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Three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文本框 9"/>
          <p:cNvSpPr txBox="1"/>
          <p:nvPr/>
        </p:nvSpPr>
        <p:spPr>
          <a:xfrm>
            <a:off x="497205" y="1355090"/>
            <a:ext cx="8084820" cy="3784600"/>
          </a:xfrm>
          <a:prstGeom prst="rect">
            <a:avLst/>
          </a:prstGeom>
          <a:noFill/>
        </p:spPr>
        <p:txBody>
          <a:bodyPr wrap="square" rtlCol="0" anchor="t">
            <a:spAutoFit/>
          </a:bodyPr>
          <a:p>
            <a:pPr indent="0" algn="just" fontAlgn="auto">
              <a:lnSpc>
                <a:spcPct val="150000"/>
              </a:lnSpc>
            </a:pPr>
            <a:r>
              <a:rPr lang="zh-CN" altLang="en-US" sz="2000" b="1">
                <a:latin typeface="Times New Roman" panose="02020603050405020304" charset="0"/>
                <a:cs typeface="Times New Roman" panose="02020603050405020304" charset="0"/>
              </a:rPr>
              <a:t>They Were an Essential Part of Perón’s “Third Way”</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Some people, including Perón, predicted that World War III would break out as soon as 1948. In this upcoming “inevitable” conflict, third parties such as Argentina could </a:t>
            </a:r>
            <a:r>
              <a:rPr lang="zh-CN" altLang="en-US" sz="2000" b="1">
                <a:solidFill>
                  <a:srgbClr val="C00000"/>
                </a:solidFill>
                <a:latin typeface="Times New Roman" panose="02020603050405020304" charset="0"/>
                <a:cs typeface="Times New Roman" panose="02020603050405020304" charset="0"/>
              </a:rPr>
              <a:t>tip the balance </a:t>
            </a:r>
            <a:r>
              <a:rPr lang="zh-CN" altLang="en-US" sz="2000">
                <a:latin typeface="Times New Roman" panose="02020603050405020304" charset="0"/>
                <a:cs typeface="Times New Roman" panose="02020603050405020304" charset="0"/>
              </a:rPr>
              <a:t>one way or the other. Perón envisioned nothing less than Argentina taking its place as a crucially important diplomatic third party in the war, emerging as a superpower and leader of a new world order. Perón thought these Nazis would come in useful in the “upcoming” conflict between the USA and the USSR.</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03885" y="5552440"/>
            <a:ext cx="5673725" cy="36830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tip the balance 扭转局势）</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603885" y="555244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9027886" y="6241143"/>
            <a:ext cx="3164114" cy="435428"/>
            <a:chOff x="0" y="246743"/>
            <a:chExt cx="3164114" cy="435428"/>
          </a:xfrm>
        </p:grpSpPr>
        <p:sp>
          <p:nvSpPr>
            <p:cNvPr id="16" name="矩形 15"/>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 name="图片 8"/>
          <p:cNvPicPr>
            <a:picLocks noChangeAspect="1"/>
          </p:cNvPicPr>
          <p:nvPr/>
        </p:nvPicPr>
        <p:blipFill>
          <a:blip r:embed="rId1"/>
          <a:stretch>
            <a:fillRect/>
          </a:stretch>
        </p:blipFill>
        <p:spPr>
          <a:xfrm>
            <a:off x="8838565" y="1720215"/>
            <a:ext cx="2856865" cy="275336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368935" y="894715"/>
            <a:ext cx="2183130" cy="460375"/>
          </a:xfrm>
          <a:prstGeom prst="rect">
            <a:avLst/>
          </a:prstGeom>
          <a:noFill/>
          <a:ln>
            <a:noFill/>
          </a:ln>
        </p:spPr>
        <p:txBody>
          <a:bodyPr wrap="none" rtlCol="0" anchor="t">
            <a:spAutoFit/>
          </a:bodyPr>
          <a:p>
            <a:pPr algn="ctr"/>
            <a:r>
              <a:rPr lang="en-US" altLang="zh-C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Passage Four</a:t>
            </a:r>
            <a:endParaRPr lang="en-US" altLang="zh-C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文本框 8"/>
          <p:cNvSpPr txBox="1"/>
          <p:nvPr/>
        </p:nvSpPr>
        <p:spPr>
          <a:xfrm>
            <a:off x="4201160" y="1205230"/>
            <a:ext cx="7145655" cy="398780"/>
          </a:xfrm>
          <a:prstGeom prst="rect">
            <a:avLst/>
          </a:prstGeom>
          <a:noFill/>
        </p:spPr>
        <p:txBody>
          <a:bodyPr wrap="square" rtlCol="0" anchor="t">
            <a:spAutoFit/>
          </a:bodyPr>
          <a:p>
            <a:pPr algn="ctr"/>
            <a:r>
              <a:rPr lang="zh-CN" altLang="en-US" sz="2000" b="1">
                <a:latin typeface="Times New Roman" panose="02020603050405020304" charset="0"/>
                <a:cs typeface="Times New Roman" panose="02020603050405020304" charset="0"/>
              </a:rPr>
              <a:t>Inca Civilization</a:t>
            </a:r>
            <a:endParaRPr lang="zh-CN" altLang="en-US" sz="2000" b="1">
              <a:latin typeface="Times New Roman" panose="02020603050405020304" charset="0"/>
              <a:cs typeface="Times New Roman" panose="02020603050405020304" charset="0"/>
            </a:endParaRPr>
          </a:p>
        </p:txBody>
      </p:sp>
      <p:sp>
        <p:nvSpPr>
          <p:cNvPr id="10" name="文本框 9"/>
          <p:cNvSpPr txBox="1"/>
          <p:nvPr/>
        </p:nvSpPr>
        <p:spPr>
          <a:xfrm>
            <a:off x="4124960" y="1604010"/>
            <a:ext cx="7298690" cy="2861310"/>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The Incas was a civilization in South America formed by ethnic </a:t>
            </a:r>
            <a:r>
              <a:rPr lang="zh-CN" altLang="en-US" sz="2000" b="1">
                <a:solidFill>
                  <a:srgbClr val="C00000"/>
                </a:solidFill>
                <a:latin typeface="Times New Roman" panose="02020603050405020304" charset="0"/>
                <a:cs typeface="Times New Roman" panose="02020603050405020304" charset="0"/>
              </a:rPr>
              <a:t>Quechua </a:t>
            </a:r>
            <a:r>
              <a:rPr lang="zh-CN" altLang="en-US" sz="2000">
                <a:latin typeface="Times New Roman" panose="02020603050405020304" charset="0"/>
                <a:cs typeface="Times New Roman" panose="02020603050405020304" charset="0"/>
              </a:rPr>
              <a:t>people also known as Amerindians. Later in the early 16th century the Incas developed into the largest empire ever seen in the Americas. Its capital was located in </a:t>
            </a:r>
            <a:r>
              <a:rPr lang="zh-CN" altLang="en-US" sz="2000" b="1">
                <a:solidFill>
                  <a:srgbClr val="C00000"/>
                </a:solidFill>
                <a:latin typeface="Times New Roman" panose="02020603050405020304" charset="0"/>
                <a:cs typeface="Times New Roman" panose="02020603050405020304" charset="0"/>
              </a:rPr>
              <a:t>Cusco</a:t>
            </a:r>
            <a:r>
              <a:rPr lang="zh-CN" altLang="en-US" sz="2000">
                <a:latin typeface="Times New Roman" panose="02020603050405020304" charset="0"/>
                <a:cs typeface="Times New Roman" panose="02020603050405020304" charset="0"/>
              </a:rPr>
              <a:t> in Peru, and extended from what today is Ecuador in the north, Chile in the South, Bolivia in the east and limited by the Pacific Ocean in the west. In less than a </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497205" y="5746115"/>
            <a:ext cx="8308975" cy="119888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Quechua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盖丘亚族（南美印第安人的一大分支）；盖丘亚语；盖丘亚族人</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Cusco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库斯科（秘鲁南部城市，11 世纪初起至16 世纪为印加帝国首都。）</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agrarian </a:t>
            </a:r>
            <a:r>
              <a:rPr lang="zh-CN" altLang="en-US" b="1" i="1">
                <a:solidFill>
                  <a:srgbClr val="319095"/>
                </a:solidFill>
                <a:latin typeface="Times New Roman" panose="02020603050405020304" charset="0"/>
                <a:cs typeface="Times New Roman" panose="02020603050405020304" charset="0"/>
              </a:rPr>
              <a:t>adj. </a:t>
            </a:r>
            <a:r>
              <a:rPr lang="zh-CN" altLang="en-US" b="1">
                <a:solidFill>
                  <a:srgbClr val="319095"/>
                </a:solidFill>
                <a:latin typeface="Times New Roman" panose="02020603050405020304" charset="0"/>
                <a:cs typeface="Times New Roman" panose="02020603050405020304" charset="0"/>
              </a:rPr>
              <a:t>土地的，耕地的    </a:t>
            </a:r>
            <a:r>
              <a:rPr lang="zh-CN" altLang="en-US" b="1">
                <a:solidFill>
                  <a:srgbClr val="319095"/>
                </a:solidFill>
                <a:latin typeface="Times New Roman" panose="02020603050405020304" charset="0"/>
                <a:cs typeface="Times New Roman" panose="02020603050405020304" charset="0"/>
                <a:sym typeface="+mn-ea"/>
              </a:rPr>
              <a:t>stratified </a:t>
            </a:r>
            <a:r>
              <a:rPr lang="zh-CN" altLang="en-US" b="1" i="1">
                <a:solidFill>
                  <a:srgbClr val="319095"/>
                </a:solidFill>
                <a:latin typeface="Times New Roman" panose="02020603050405020304" charset="0"/>
                <a:cs typeface="Times New Roman" panose="02020603050405020304" charset="0"/>
                <a:sym typeface="+mn-ea"/>
              </a:rPr>
              <a:t>adj.</a:t>
            </a:r>
            <a:r>
              <a:rPr lang="zh-CN" altLang="en-US" b="1">
                <a:solidFill>
                  <a:srgbClr val="319095"/>
                </a:solidFill>
                <a:latin typeface="Times New Roman" panose="02020603050405020304" charset="0"/>
                <a:cs typeface="Times New Roman" panose="02020603050405020304" charset="0"/>
                <a:sym typeface="+mn-ea"/>
              </a:rPr>
              <a:t> 分层的，有等级的</a:t>
            </a:r>
            <a:endParaRPr lang="zh-CN" altLang="en-US" b="1">
              <a:solidFill>
                <a:srgbClr val="319095"/>
              </a:solidFill>
              <a:latin typeface="Times New Roman" panose="02020603050405020304" charset="0"/>
              <a:cs typeface="Times New Roman" panose="02020603050405020304" charset="0"/>
            </a:endParaRPr>
          </a:p>
          <a:p>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556260" y="571436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1"/>
          <a:stretch>
            <a:fillRect/>
          </a:stretch>
        </p:blipFill>
        <p:spPr>
          <a:xfrm>
            <a:off x="373380" y="1604010"/>
            <a:ext cx="3527425" cy="2799080"/>
          </a:xfrm>
          <a:prstGeom prst="rect">
            <a:avLst/>
          </a:prstGeom>
        </p:spPr>
      </p:pic>
      <p:sp>
        <p:nvSpPr>
          <p:cNvPr id="15" name="文本框 14"/>
          <p:cNvSpPr txBox="1"/>
          <p:nvPr/>
        </p:nvSpPr>
        <p:spPr>
          <a:xfrm>
            <a:off x="373380" y="4269740"/>
            <a:ext cx="10977880" cy="147637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century the Incas conquered a vast territory through war and watchful diplomacy. </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 Inca Civilization was an </a:t>
            </a:r>
            <a:r>
              <a:rPr lang="zh-CN" altLang="en-US" sz="2000" b="1">
                <a:solidFill>
                  <a:srgbClr val="C00000"/>
                </a:solidFill>
                <a:latin typeface="Times New Roman" panose="02020603050405020304" charset="0"/>
                <a:cs typeface="Times New Roman" panose="02020603050405020304" charset="0"/>
              </a:rPr>
              <a:t>agrarian</a:t>
            </a:r>
            <a:r>
              <a:rPr lang="zh-CN" altLang="en-US" sz="2000">
                <a:latin typeface="Times New Roman" panose="02020603050405020304" charset="0"/>
                <a:cs typeface="Times New Roman" panose="02020603050405020304" charset="0"/>
              </a:rPr>
              <a:t> civilization, and at its height in 1500 A.D. reached more than 10 million people. It had a complex </a:t>
            </a:r>
            <a:r>
              <a:rPr lang="zh-CN" altLang="en-US" sz="2000" b="1">
                <a:solidFill>
                  <a:srgbClr val="C00000"/>
                </a:solidFill>
                <a:latin typeface="Times New Roman" panose="02020603050405020304" charset="0"/>
                <a:cs typeface="Times New Roman" panose="02020603050405020304" charset="0"/>
              </a:rPr>
              <a:t>stratified</a:t>
            </a:r>
            <a:r>
              <a:rPr lang="zh-CN" altLang="en-US" sz="2000">
                <a:latin typeface="Times New Roman" panose="02020603050405020304" charset="0"/>
                <a:cs typeface="Times New Roman" panose="02020603050405020304" charset="0"/>
              </a:rPr>
              <a:t> vertical society governed by the Inca and his relatives. </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368935" y="894715"/>
            <a:ext cx="2183130" cy="460375"/>
          </a:xfrm>
          <a:prstGeom prst="rect">
            <a:avLst/>
          </a:prstGeom>
          <a:noFill/>
          <a:ln>
            <a:noFill/>
          </a:ln>
        </p:spPr>
        <p:txBody>
          <a:bodyPr wrap="none" rtlCol="0" anchor="t">
            <a:spAutoFit/>
          </a:bodyPr>
          <a:p>
            <a:pPr algn="ctr"/>
            <a:r>
              <a:rPr lang="en-US" altLang="zh-C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Passage Four</a:t>
            </a:r>
            <a:endParaRPr lang="en-US" altLang="zh-C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文本框 9"/>
          <p:cNvSpPr txBox="1"/>
          <p:nvPr/>
        </p:nvSpPr>
        <p:spPr>
          <a:xfrm>
            <a:off x="687705" y="1499870"/>
            <a:ext cx="10817225" cy="332295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They shared a common </a:t>
            </a:r>
            <a:r>
              <a:rPr lang="zh-CN" altLang="en-US" sz="2000" b="1">
                <a:solidFill>
                  <a:srgbClr val="C00000"/>
                </a:solidFill>
                <a:latin typeface="Times New Roman" panose="02020603050405020304" charset="0"/>
                <a:cs typeface="Times New Roman" panose="02020603050405020304" charset="0"/>
              </a:rPr>
              <a:t>polytheistic</a:t>
            </a:r>
            <a:r>
              <a:rPr lang="zh-CN" altLang="en-US" sz="2000">
                <a:latin typeface="Times New Roman" panose="02020603050405020304" charset="0"/>
                <a:cs typeface="Times New Roman" panose="02020603050405020304" charset="0"/>
              </a:rPr>
              <a:t> religion based on the worship of the Sun and the </a:t>
            </a:r>
            <a:r>
              <a:rPr lang="zh-CN" altLang="en-US" sz="2000" b="1">
                <a:solidFill>
                  <a:srgbClr val="C00000"/>
                </a:solidFill>
                <a:latin typeface="Times New Roman" panose="02020603050405020304" charset="0"/>
                <a:cs typeface="Times New Roman" panose="02020603050405020304" charset="0"/>
              </a:rPr>
              <a:t>Sapa Inca</a:t>
            </a:r>
            <a:r>
              <a:rPr lang="zh-CN" altLang="en-US" sz="2000">
                <a:latin typeface="Times New Roman" panose="02020603050405020304" charset="0"/>
                <a:cs typeface="Times New Roman" panose="02020603050405020304" charset="0"/>
              </a:rPr>
              <a:t> as his son. The collection of tribute, a </a:t>
            </a:r>
            <a:r>
              <a:rPr lang="zh-CN" altLang="en-US" sz="2000" b="1">
                <a:solidFill>
                  <a:srgbClr val="C00000"/>
                </a:solidFill>
                <a:latin typeface="Times New Roman" panose="02020603050405020304" charset="0"/>
                <a:cs typeface="Times New Roman" panose="02020603050405020304" charset="0"/>
              </a:rPr>
              <a:t>draconian</a:t>
            </a:r>
            <a:r>
              <a:rPr lang="zh-CN" altLang="en-US" sz="2000">
                <a:latin typeface="Times New Roman" panose="02020603050405020304" charset="0"/>
                <a:cs typeface="Times New Roman" panose="02020603050405020304" charset="0"/>
              </a:rPr>
              <a:t> law system, food security and its fair distribution along with free health care and education were the basis of its economic and social success, and in that sense securing the loyalty of its subjects. The government was highly organized even without the benefits of a writing system. The organization of the empire </a:t>
            </a:r>
            <a:r>
              <a:rPr lang="zh-CN" altLang="en-US" sz="2000" b="1">
                <a:solidFill>
                  <a:srgbClr val="C00000"/>
                </a:solidFill>
                <a:latin typeface="Times New Roman" panose="02020603050405020304" charset="0"/>
                <a:cs typeface="Times New Roman" panose="02020603050405020304" charset="0"/>
              </a:rPr>
              <a:t>rivaled</a:t>
            </a:r>
            <a:r>
              <a:rPr lang="zh-CN" altLang="en-US" sz="2000">
                <a:latin typeface="Times New Roman" panose="02020603050405020304" charset="0"/>
                <a:cs typeface="Times New Roman" panose="02020603050405020304" charset="0"/>
              </a:rPr>
              <a:t> that of the Romans.</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 Inca civilization achieved highly developed art forms such as pottery, weaving techniques, metallurgy, music and architecture. A great example of their architectural achievement is </a:t>
            </a:r>
            <a:r>
              <a:rPr lang="zh-CN" altLang="en-US" sz="2000" b="1">
                <a:solidFill>
                  <a:srgbClr val="C00000"/>
                </a:solidFill>
                <a:latin typeface="Times New Roman" panose="02020603050405020304" charset="0"/>
                <a:cs typeface="Times New Roman" panose="02020603050405020304" charset="0"/>
              </a:rPr>
              <a:t>Machu Picchu </a:t>
            </a:r>
            <a:endParaRPr lang="zh-CN" altLang="en-US" sz="2000" b="1">
              <a:solidFill>
                <a:srgbClr val="C00000"/>
              </a:solidFill>
              <a:latin typeface="Times New Roman" panose="02020603050405020304" charset="0"/>
              <a:cs typeface="Times New Roman" panose="02020603050405020304" charset="0"/>
            </a:endParaRPr>
          </a:p>
        </p:txBody>
      </p:sp>
      <p:sp>
        <p:nvSpPr>
          <p:cNvPr id="11" name="文本框 10"/>
          <p:cNvSpPr txBox="1"/>
          <p:nvPr/>
        </p:nvSpPr>
        <p:spPr>
          <a:xfrm>
            <a:off x="687705" y="5009515"/>
            <a:ext cx="11007725" cy="1753235"/>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polytheistic </a:t>
            </a:r>
            <a:r>
              <a:rPr lang="zh-CN" altLang="en-US" b="1" i="1">
                <a:solidFill>
                  <a:srgbClr val="319095"/>
                </a:solidFill>
                <a:latin typeface="Times New Roman" panose="02020603050405020304" charset="0"/>
                <a:cs typeface="Times New Roman" panose="02020603050405020304" charset="0"/>
              </a:rPr>
              <a:t>adj. </a:t>
            </a:r>
            <a:r>
              <a:rPr lang="zh-CN" altLang="en-US" b="1">
                <a:solidFill>
                  <a:srgbClr val="319095"/>
                </a:solidFill>
                <a:latin typeface="Times New Roman" panose="02020603050405020304" charset="0"/>
                <a:cs typeface="Times New Roman" panose="02020603050405020304" charset="0"/>
              </a:rPr>
              <a:t>多神教的</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Sapa Inca 萨帕· 印卡（古代印加帝国君主的称衔，意指“ 独一无二的君主”。）</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draconian </a:t>
            </a:r>
            <a:r>
              <a:rPr lang="zh-CN" altLang="en-US" b="1" i="1">
                <a:solidFill>
                  <a:srgbClr val="319095"/>
                </a:solidFill>
                <a:latin typeface="Times New Roman" panose="02020603050405020304" charset="0"/>
                <a:cs typeface="Times New Roman" panose="02020603050405020304" charset="0"/>
              </a:rPr>
              <a:t>adj.</a:t>
            </a:r>
            <a:r>
              <a:rPr lang="zh-CN" altLang="en-US" b="1">
                <a:solidFill>
                  <a:srgbClr val="319095"/>
                </a:solidFill>
                <a:latin typeface="Times New Roman" panose="02020603050405020304" charset="0"/>
                <a:cs typeface="Times New Roman" panose="02020603050405020304" charset="0"/>
              </a:rPr>
              <a:t> 严厉的；严酷的；苛刻的（源自Dracon，德拉古，公元前7 世纪晚期雅典政治家、立法者，以制订严酷的法律著称。）</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rival </a:t>
            </a:r>
            <a:r>
              <a:rPr lang="zh-CN" altLang="en-US" b="1" i="1">
                <a:solidFill>
                  <a:srgbClr val="319095"/>
                </a:solidFill>
                <a:latin typeface="Times New Roman" panose="02020603050405020304" charset="0"/>
                <a:cs typeface="Times New Roman" panose="02020603050405020304" charset="0"/>
              </a:rPr>
              <a:t>v.</a:t>
            </a:r>
            <a:r>
              <a:rPr lang="zh-CN" altLang="en-US" b="1">
                <a:solidFill>
                  <a:srgbClr val="319095"/>
                </a:solidFill>
                <a:latin typeface="Times New Roman" panose="02020603050405020304" charset="0"/>
                <a:cs typeface="Times New Roman" panose="02020603050405020304" charset="0"/>
              </a:rPr>
              <a:t> 比得上</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Machu Picchu 马丘比丘（古代印加城遗址，位于今秘鲁中部偏南。）</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762000" y="500951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368935" y="894715"/>
            <a:ext cx="2183130" cy="460375"/>
          </a:xfrm>
          <a:prstGeom prst="rect">
            <a:avLst/>
          </a:prstGeom>
          <a:noFill/>
          <a:ln>
            <a:noFill/>
          </a:ln>
        </p:spPr>
        <p:txBody>
          <a:bodyPr wrap="none" rtlCol="0" anchor="t">
            <a:spAutoFit/>
          </a:bodyPr>
          <a:p>
            <a:pPr algn="ctr"/>
            <a:r>
              <a:rPr lang="en-US" altLang="zh-C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Passage Four</a:t>
            </a:r>
            <a:endParaRPr lang="en-US" altLang="zh-C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文本框 9"/>
          <p:cNvSpPr txBox="1"/>
          <p:nvPr/>
        </p:nvSpPr>
        <p:spPr>
          <a:xfrm>
            <a:off x="687705" y="1499870"/>
            <a:ext cx="10817225" cy="239966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built by Inca </a:t>
            </a:r>
            <a:r>
              <a:rPr lang="zh-CN" altLang="en-US" sz="2000" b="1">
                <a:solidFill>
                  <a:srgbClr val="C00000"/>
                </a:solidFill>
                <a:latin typeface="Times New Roman" panose="02020603050405020304" charset="0"/>
                <a:cs typeface="Times New Roman" panose="02020603050405020304" charset="0"/>
              </a:rPr>
              <a:t>Pachacuti</a:t>
            </a:r>
            <a:r>
              <a:rPr lang="zh-CN" altLang="en-US" sz="2000">
                <a:latin typeface="Times New Roman" panose="02020603050405020304" charset="0"/>
                <a:cs typeface="Times New Roman" panose="02020603050405020304" charset="0"/>
              </a:rPr>
              <a:t> around 1460 A.D. Their </a:t>
            </a:r>
            <a:r>
              <a:rPr lang="zh-CN" altLang="en-US" sz="2000" b="1">
                <a:solidFill>
                  <a:srgbClr val="C00000"/>
                </a:solidFill>
                <a:latin typeface="Times New Roman" panose="02020603050405020304" charset="0"/>
                <a:cs typeface="Times New Roman" panose="02020603050405020304" charset="0"/>
              </a:rPr>
              <a:t>exquisite</a:t>
            </a:r>
            <a:r>
              <a:rPr lang="zh-CN" altLang="en-US" sz="2000">
                <a:latin typeface="Times New Roman" panose="02020603050405020304" charset="0"/>
                <a:cs typeface="Times New Roman" panose="02020603050405020304" charset="0"/>
              </a:rPr>
              <a:t> buildings were built without the use of modern tools and the wheel, and they have withstood five centuries in an earthquake </a:t>
            </a:r>
            <a:r>
              <a:rPr lang="zh-CN" altLang="en-US" sz="2000" b="1">
                <a:solidFill>
                  <a:srgbClr val="C00000"/>
                </a:solidFill>
                <a:latin typeface="Times New Roman" panose="02020603050405020304" charset="0"/>
                <a:cs typeface="Times New Roman" panose="02020603050405020304" charset="0"/>
              </a:rPr>
              <a:t>prone</a:t>
            </a:r>
            <a:r>
              <a:rPr lang="zh-CN" altLang="en-US" sz="2000">
                <a:latin typeface="Times New Roman" panose="02020603050405020304" charset="0"/>
                <a:cs typeface="Times New Roman" panose="02020603050405020304" charset="0"/>
              </a:rPr>
              <a:t> zone. </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 decline of the Incas started before the Spanish arrived in Inca territory. Their arrival accelerated its decline and eventually its fall. The conquest of Peru officially started in 1532 when a group led by </a:t>
            </a:r>
            <a:r>
              <a:rPr lang="zh-CN" altLang="en-US" sz="2000" b="1">
                <a:solidFill>
                  <a:srgbClr val="C00000"/>
                </a:solidFill>
                <a:latin typeface="Times New Roman" panose="02020603050405020304" charset="0"/>
                <a:cs typeface="Times New Roman" panose="02020603050405020304" charset="0"/>
              </a:rPr>
              <a:t>Francisco Pizarro </a:t>
            </a:r>
            <a:r>
              <a:rPr lang="zh-CN" altLang="en-US" sz="2000">
                <a:latin typeface="Times New Roman" panose="02020603050405020304" charset="0"/>
                <a:cs typeface="Times New Roman" panose="02020603050405020304" charset="0"/>
              </a:rPr>
              <a:t>arrived in the city of </a:t>
            </a:r>
            <a:r>
              <a:rPr lang="zh-CN" altLang="en-US" sz="2000" b="1">
                <a:solidFill>
                  <a:srgbClr val="C00000"/>
                </a:solidFill>
                <a:latin typeface="Times New Roman" panose="02020603050405020304" charset="0"/>
                <a:cs typeface="Times New Roman" panose="02020603050405020304" charset="0"/>
              </a:rPr>
              <a:t>Cajamarca </a:t>
            </a:r>
            <a:r>
              <a:rPr lang="zh-CN" altLang="en-US" sz="2000">
                <a:latin typeface="Times New Roman" panose="02020603050405020304" charset="0"/>
                <a:cs typeface="Times New Roman" panose="02020603050405020304" charset="0"/>
              </a:rPr>
              <a:t>to meet </a:t>
            </a:r>
            <a:r>
              <a:rPr lang="zh-CN" altLang="en-US" sz="2000" b="1">
                <a:solidFill>
                  <a:srgbClr val="C00000"/>
                </a:solidFill>
                <a:latin typeface="Times New Roman" panose="02020603050405020304" charset="0"/>
                <a:cs typeface="Times New Roman" panose="02020603050405020304" charset="0"/>
              </a:rPr>
              <a:t>Atahualpa</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687705" y="4192270"/>
            <a:ext cx="11007725" cy="258445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Pachacuti </a:t>
            </a:r>
            <a:r>
              <a:rPr lang="zh-CN" altLang="en-US" b="1" i="1">
                <a:solidFill>
                  <a:srgbClr val="319095"/>
                </a:solidFill>
                <a:latin typeface="Times New Roman" panose="02020603050405020304" charset="0"/>
                <a:cs typeface="Times New Roman" panose="02020603050405020304" charset="0"/>
              </a:rPr>
              <a:t>n. </a:t>
            </a:r>
            <a:r>
              <a:rPr lang="zh-CN" altLang="en-US" b="1">
                <a:solidFill>
                  <a:srgbClr val="319095"/>
                </a:solidFill>
                <a:latin typeface="Times New Roman" panose="02020603050405020304" charset="0"/>
                <a:cs typeface="Times New Roman" panose="02020603050405020304" charset="0"/>
              </a:rPr>
              <a:t>帕查库特克（印加帝国萨帕· 印卡，约于1438 年至1471 年在位。统治时期，对内对外均甚有作为，对印加帝国发展起到了重大的推动作用。）</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exquisite </a:t>
            </a:r>
            <a:r>
              <a:rPr lang="zh-CN" altLang="en-US" b="1" i="1">
                <a:solidFill>
                  <a:srgbClr val="319095"/>
                </a:solidFill>
                <a:latin typeface="Times New Roman" panose="02020603050405020304" charset="0"/>
                <a:cs typeface="Times New Roman" panose="02020603050405020304" charset="0"/>
              </a:rPr>
              <a:t>adj.</a:t>
            </a:r>
            <a:r>
              <a:rPr lang="zh-CN" altLang="en-US" b="1">
                <a:solidFill>
                  <a:srgbClr val="319095"/>
                </a:solidFill>
                <a:latin typeface="Times New Roman" panose="02020603050405020304" charset="0"/>
                <a:cs typeface="Times New Roman" panose="02020603050405020304" charset="0"/>
              </a:rPr>
              <a:t> 精致的，高雅的</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prone </a:t>
            </a:r>
            <a:r>
              <a:rPr lang="zh-CN" altLang="en-US" b="1" i="1">
                <a:solidFill>
                  <a:srgbClr val="319095"/>
                </a:solidFill>
                <a:latin typeface="Times New Roman" panose="02020603050405020304" charset="0"/>
                <a:cs typeface="Times New Roman" panose="02020603050405020304" charset="0"/>
              </a:rPr>
              <a:t>adj.</a:t>
            </a:r>
            <a:r>
              <a:rPr lang="zh-CN" altLang="en-US" b="1">
                <a:solidFill>
                  <a:srgbClr val="319095"/>
                </a:solidFill>
                <a:latin typeface="Times New Roman" panose="02020603050405020304" charset="0"/>
                <a:cs typeface="Times New Roman" panose="02020603050405020304" charset="0"/>
              </a:rPr>
              <a:t> 易于······ 的</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Francisco Pizarro 弗朗西斯科· 皮萨罗（1471 或1476—1541 年，西班牙冒险家、秘鲁印加帝国的征服者。开启了西班牙征服南美洲的时代，也是现代秘鲁首都利玛的建立者。）</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Cajamarca </a:t>
            </a:r>
            <a:r>
              <a:rPr lang="zh-CN" altLang="en-US" b="1" i="1">
                <a:solidFill>
                  <a:srgbClr val="319095"/>
                </a:solidFill>
                <a:latin typeface="Times New Roman" panose="02020603050405020304" charset="0"/>
                <a:cs typeface="Times New Roman" panose="02020603050405020304" charset="0"/>
              </a:rPr>
              <a:t>n. </a:t>
            </a:r>
            <a:r>
              <a:rPr lang="zh-CN" altLang="en-US" b="1">
                <a:solidFill>
                  <a:srgbClr val="319095"/>
                </a:solidFill>
                <a:latin typeface="Times New Roman" panose="02020603050405020304" charset="0"/>
                <a:cs typeface="Times New Roman" panose="02020603050405020304" charset="0"/>
              </a:rPr>
              <a:t>卡哈马卡（秘鲁西北部城市，位于卡哈马卡河两岸。）</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Atahualpa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阿塔瓦尔帕（约1500—1533 年，印加帝国第十三代萨帕· 印卡，1532—1533 年在位。1533 年7 月26 日，皮萨罗在卡哈马卡绞死了阿塔瓦尔帕，印加帝国灭亡。）</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762000" y="408749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文本框 8"/>
          <p:cNvSpPr txBox="1"/>
          <p:nvPr/>
        </p:nvSpPr>
        <p:spPr>
          <a:xfrm>
            <a:off x="2523490" y="1205230"/>
            <a:ext cx="7145655" cy="398780"/>
          </a:xfrm>
          <a:prstGeom prst="rect">
            <a:avLst/>
          </a:prstGeom>
          <a:noFill/>
        </p:spPr>
        <p:txBody>
          <a:bodyPr wrap="square" rtlCol="0" anchor="t">
            <a:spAutoFit/>
          </a:bodyPr>
          <a:p>
            <a:pPr algn="ctr"/>
            <a:r>
              <a:rPr lang="zh-CN" altLang="en-US" sz="2000" b="1">
                <a:latin typeface="Times New Roman" panose="02020603050405020304" charset="0"/>
                <a:cs typeface="Times New Roman" panose="02020603050405020304" charset="0"/>
              </a:rPr>
              <a:t>Simón Bolívar and San Martín</a:t>
            </a:r>
            <a:endParaRPr lang="zh-CN" altLang="en-US" sz="2000" b="1">
              <a:latin typeface="Times New Roman" panose="02020603050405020304" charset="0"/>
              <a:cs typeface="Times New Roman" panose="02020603050405020304" charset="0"/>
            </a:endParaRPr>
          </a:p>
        </p:txBody>
      </p:sp>
      <p:sp>
        <p:nvSpPr>
          <p:cNvPr id="10" name="文本框 9"/>
          <p:cNvSpPr txBox="1"/>
          <p:nvPr/>
        </p:nvSpPr>
        <p:spPr>
          <a:xfrm>
            <a:off x="948690" y="1767840"/>
            <a:ext cx="10293985" cy="332295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In 1810, Spanish colonies from Mexico to Chile declared their independence, and for the next fifteen years, patriot and royalist armies fought it out in the Spanish America before Spain’s colonial power was thrown off. In northern South America, Simón Bolívar, the Liberator, battled the Spanish like a man possessed. In southern South America, José de San Martín </a:t>
            </a:r>
            <a:r>
              <a:rPr lang="zh-CN" altLang="en-US" sz="2000" b="1">
                <a:solidFill>
                  <a:srgbClr val="C00000"/>
                </a:solidFill>
                <a:latin typeface="Times New Roman" panose="02020603050405020304" charset="0"/>
                <a:cs typeface="Times New Roman" panose="02020603050405020304" charset="0"/>
              </a:rPr>
              <a:t>masterminded </a:t>
            </a:r>
            <a:r>
              <a:rPr lang="zh-CN" altLang="en-US" sz="2000">
                <a:latin typeface="Times New Roman" panose="02020603050405020304" charset="0"/>
                <a:cs typeface="Times New Roman" panose="02020603050405020304" charset="0"/>
              </a:rPr>
              <a:t>the liberation of Argentina and Chile with the cold precision of the professional military officer that he was. These two great men had much in common, but they only met once, in the city of </a:t>
            </a:r>
            <a:r>
              <a:rPr lang="zh-CN" altLang="en-US" sz="2000" b="1">
                <a:solidFill>
                  <a:srgbClr val="C00000"/>
                </a:solidFill>
                <a:latin typeface="Times New Roman" panose="02020603050405020304" charset="0"/>
                <a:cs typeface="Times New Roman" panose="02020603050405020304" charset="0"/>
              </a:rPr>
              <a:t>Guayaquil</a:t>
            </a:r>
            <a:r>
              <a:rPr lang="zh-CN" altLang="en-US" sz="2000">
                <a:latin typeface="Times New Roman" panose="02020603050405020304" charset="0"/>
                <a:cs typeface="Times New Roman" panose="02020603050405020304" charset="0"/>
              </a:rPr>
              <a:t> on July 26, 1822. What did the two greatest patriot generals talk about?</a:t>
            </a: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948690" y="5729605"/>
            <a:ext cx="8308975" cy="92202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mastermind </a:t>
            </a:r>
            <a:r>
              <a:rPr lang="zh-CN" altLang="en-US" b="1" i="1">
                <a:solidFill>
                  <a:srgbClr val="319095"/>
                </a:solidFill>
                <a:latin typeface="Times New Roman" panose="02020603050405020304" charset="0"/>
                <a:cs typeface="Times New Roman" panose="02020603050405020304" charset="0"/>
              </a:rPr>
              <a:t>v. </a:t>
            </a:r>
            <a:r>
              <a:rPr lang="zh-CN" altLang="en-US" b="1">
                <a:solidFill>
                  <a:srgbClr val="319095"/>
                </a:solidFill>
                <a:latin typeface="Times New Roman" panose="02020603050405020304" charset="0"/>
                <a:cs typeface="Times New Roman" panose="02020603050405020304" charset="0"/>
              </a:rPr>
              <a:t>策划</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Guayaquil</a:t>
            </a:r>
            <a:r>
              <a:rPr lang="zh-CN" altLang="en-US" b="1" i="1">
                <a:solidFill>
                  <a:srgbClr val="319095"/>
                </a:solidFill>
                <a:latin typeface="Times New Roman" panose="02020603050405020304" charset="0"/>
                <a:cs typeface="Times New Roman" panose="02020603050405020304" charset="0"/>
              </a:rPr>
              <a:t> n.</a:t>
            </a:r>
            <a:r>
              <a:rPr lang="zh-CN" altLang="en-US" b="1">
                <a:solidFill>
                  <a:srgbClr val="319095"/>
                </a:solidFill>
                <a:latin typeface="Times New Roman" panose="02020603050405020304" charset="0"/>
                <a:cs typeface="Times New Roman" panose="02020603050405020304" charset="0"/>
              </a:rPr>
              <a:t> 瓜亚基尔（厄瓜多尔港口城市）</a:t>
            </a:r>
            <a:endParaRPr lang="zh-CN" altLang="en-US" b="1">
              <a:solidFill>
                <a:srgbClr val="319095"/>
              </a:solidFill>
              <a:latin typeface="Times New Roman" panose="02020603050405020304" charset="0"/>
              <a:cs typeface="Times New Roman" panose="02020603050405020304" charset="0"/>
            </a:endParaRPr>
          </a:p>
          <a:p>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948690" y="553085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p:cNvSpPr txBox="1"/>
          <p:nvPr/>
        </p:nvSpPr>
        <p:spPr>
          <a:xfrm>
            <a:off x="948690" y="1744980"/>
            <a:ext cx="10293985" cy="2861310"/>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By early 1822, Spanish forces were on the defensive in South America. In the north, Bolívar had effectively liberated Venezuela, Colombia, Panama and Ecuador. With his stunning victory at the </a:t>
            </a:r>
            <a:r>
              <a:rPr lang="zh-CN" altLang="en-US" sz="2000" b="1">
                <a:solidFill>
                  <a:srgbClr val="C00000"/>
                </a:solidFill>
                <a:latin typeface="Times New Roman" panose="02020603050405020304" charset="0"/>
                <a:cs typeface="Times New Roman" panose="02020603050405020304" charset="0"/>
              </a:rPr>
              <a:t>Battle of Boyaca</a:t>
            </a:r>
            <a:r>
              <a:rPr lang="zh-CN" altLang="en-US" sz="2000">
                <a:latin typeface="Times New Roman" panose="02020603050405020304" charset="0"/>
                <a:cs typeface="Times New Roman" panose="02020603050405020304" charset="0"/>
              </a:rPr>
              <a:t>, he had established himself as the greatest of the northern generals, and he turned his attention to two things: the creation and rule of the nation of </a:t>
            </a:r>
            <a:r>
              <a:rPr lang="zh-CN" altLang="en-US" sz="2000" b="1">
                <a:solidFill>
                  <a:srgbClr val="C00000"/>
                </a:solidFill>
                <a:latin typeface="Times New Roman" panose="02020603050405020304" charset="0"/>
                <a:cs typeface="Times New Roman" panose="02020603050405020304" charset="0"/>
              </a:rPr>
              <a:t>Great Colombia</a:t>
            </a:r>
            <a:r>
              <a:rPr lang="zh-CN" altLang="en-US" sz="2000">
                <a:latin typeface="Times New Roman" panose="02020603050405020304" charset="0"/>
                <a:cs typeface="Times New Roman" panose="02020603050405020304" charset="0"/>
              </a:rPr>
              <a:t> and the liberation of Peru.</a:t>
            </a:r>
            <a:endParaRPr lang="zh-CN" altLang="en-US" sz="2000">
              <a:latin typeface="Times New Roman" panose="02020603050405020304" charset="0"/>
              <a:cs typeface="Times New Roman" panose="02020603050405020304" charset="0"/>
            </a:endParaRPr>
          </a:p>
          <a:p>
            <a:pPr indent="457200" algn="just" fontAlgn="auto">
              <a:lnSpc>
                <a:spcPct val="150000"/>
              </a:lnSpc>
            </a:pPr>
            <a:endParaRPr lang="zh-CN" altLang="en-US" sz="2000">
              <a:latin typeface="Times New Roman" panose="02020603050405020304" charset="0"/>
              <a:cs typeface="Times New Roman" panose="02020603050405020304" charset="0"/>
            </a:endParaRPr>
          </a:p>
        </p:txBody>
      </p:sp>
      <p:sp>
        <p:nvSpPr>
          <p:cNvPr id="11" name="文本框 10"/>
          <p:cNvSpPr txBox="1"/>
          <p:nvPr/>
        </p:nvSpPr>
        <p:spPr>
          <a:xfrm>
            <a:off x="948690" y="4606290"/>
            <a:ext cx="10293350" cy="2030095"/>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Battle of Boyaca 博亚卡战役（1819 年8 月7 日，西蒙· 玻利瓦尔领导的起义军大胜西班牙殖民军的役。）</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Great Colombia 大哥伦比亚（全称为Great Republic of Colombia“ 大哥伦比亚共和国”，位于拉丁美洲，是在反抗西班牙殖民统治、争取民族独立斗争过程中建立起来的。共和国创建主要领导人玻利瓦尔，联合了委内瑞拉和新格拉纳达的国家，创建了哥伦比亚共和国。其疆域包括今委内瑞拉、哥伦比亚、厄瓜多尔和巴拿马。后人为了与今哥伦比亚共和国相区别，称之为大哥伦比亚共和国。1819—1831 年，委、厄先后退出，玻利瓦尔去世，大哥伦比亚共和国解体。）</a:t>
            </a:r>
            <a:endParaRPr lang="zh-CN" altLang="en-US" b="1">
              <a:solidFill>
                <a:srgbClr val="319095"/>
              </a:solidFill>
              <a:latin typeface="Times New Roman" panose="02020603050405020304" charset="0"/>
              <a:cs typeface="Times New Roman" panose="02020603050405020304" charset="0"/>
            </a:endParaRPr>
          </a:p>
        </p:txBody>
      </p:sp>
      <p:cxnSp>
        <p:nvCxnSpPr>
          <p:cNvPr id="12" name="直接连接符 11"/>
          <p:cNvCxnSpPr/>
          <p:nvPr/>
        </p:nvCxnSpPr>
        <p:spPr>
          <a:xfrm>
            <a:off x="948690" y="449262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p:cNvSpPr txBox="1"/>
          <p:nvPr/>
        </p:nvSpPr>
        <p:spPr>
          <a:xfrm>
            <a:off x="4536440" y="1075055"/>
            <a:ext cx="6830060" cy="4246245"/>
          </a:xfrm>
          <a:prstGeom prst="rect">
            <a:avLst/>
          </a:prstGeom>
          <a:noFill/>
        </p:spPr>
        <p:txBody>
          <a:bodyPr wrap="square" rtlCol="0" anchor="t">
            <a:spAutoFit/>
          </a:bodyPr>
          <a:p>
            <a:pPr indent="457200" algn="just" fontAlgn="auto">
              <a:lnSpc>
                <a:spcPct val="150000"/>
              </a:lnSpc>
            </a:pPr>
            <a:r>
              <a:rPr lang="zh-CN" altLang="en-US" sz="2000">
                <a:latin typeface="Times New Roman" panose="02020603050405020304" charset="0"/>
                <a:cs typeface="Times New Roman" panose="02020603050405020304" charset="0"/>
              </a:rPr>
              <a:t>In the south, San Martín had liberated Argentina and Chile. With Chile finally free after the 1818 </a:t>
            </a:r>
            <a:r>
              <a:rPr lang="zh-CN" altLang="en-US" sz="2000" b="1">
                <a:solidFill>
                  <a:srgbClr val="C00000"/>
                </a:solidFill>
                <a:latin typeface="Times New Roman" panose="02020603050405020304" charset="0"/>
                <a:cs typeface="Times New Roman" panose="02020603050405020304" charset="0"/>
              </a:rPr>
              <a:t>Battle of Maipu</a:t>
            </a:r>
            <a:r>
              <a:rPr lang="zh-CN" altLang="en-US" sz="2000">
                <a:latin typeface="Times New Roman" panose="02020603050405020304" charset="0"/>
                <a:cs typeface="Times New Roman" panose="02020603050405020304" charset="0"/>
              </a:rPr>
              <a:t>, San Martín also turned his eyes to Peru. He invaded Peru and captured Lima in mid-1821, but there were still powerful Spanish armies in the interior. The question became: how to defeat those armies, and who would lead the patriot forces?</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 city of Guayaquil, part of present-day Ecuador, was an important port which had secured its own independence by 1820. It was close to Bolívar’s greater Colombia, and Lima, too. </a:t>
            </a:r>
            <a:endParaRPr lang="zh-CN" altLang="en-US" sz="2000">
              <a:latin typeface="Times New Roman" panose="02020603050405020304" charset="0"/>
              <a:cs typeface="Times New Roman" panose="02020603050405020304" charset="0"/>
            </a:endParaRPr>
          </a:p>
        </p:txBody>
      </p:sp>
      <p:pic>
        <p:nvPicPr>
          <p:cNvPr id="9" name="图片 8"/>
          <p:cNvPicPr>
            <a:picLocks noChangeAspect="1"/>
          </p:cNvPicPr>
          <p:nvPr/>
        </p:nvPicPr>
        <p:blipFill>
          <a:blip r:embed="rId1"/>
          <a:stretch>
            <a:fillRect/>
          </a:stretch>
        </p:blipFill>
        <p:spPr>
          <a:xfrm>
            <a:off x="303530" y="1889125"/>
            <a:ext cx="1971040" cy="2835910"/>
          </a:xfrm>
          <a:prstGeom prst="rect">
            <a:avLst/>
          </a:prstGeom>
        </p:spPr>
      </p:pic>
      <p:pic>
        <p:nvPicPr>
          <p:cNvPr id="14" name="图片 13"/>
          <p:cNvPicPr>
            <a:picLocks noChangeAspect="1"/>
          </p:cNvPicPr>
          <p:nvPr/>
        </p:nvPicPr>
        <p:blipFill>
          <a:blip r:embed="rId2"/>
          <a:stretch>
            <a:fillRect/>
          </a:stretch>
        </p:blipFill>
        <p:spPr>
          <a:xfrm>
            <a:off x="2034540" y="1889125"/>
            <a:ext cx="2250440" cy="2836545"/>
          </a:xfrm>
          <a:prstGeom prst="rect">
            <a:avLst/>
          </a:prstGeom>
        </p:spPr>
      </p:pic>
      <p:sp>
        <p:nvSpPr>
          <p:cNvPr id="15" name="文本框 14"/>
          <p:cNvSpPr txBox="1"/>
          <p:nvPr/>
        </p:nvSpPr>
        <p:spPr>
          <a:xfrm>
            <a:off x="442595" y="5556885"/>
            <a:ext cx="11306175" cy="92202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Battle of Maipu 迈普战役（拉丁美洲独立战争期间于1818 年4 月5 日发生在智利圣地亚哥南部迈普平原上的一次与西班牙殖民军的一次战斗。此役胜利在拉美独立运动历史上具有重大意义。它歼灭了西班牙殖民军大批精锐部队并支持了玻利瓦尔领导的南美北部的独立战争。）</a:t>
            </a:r>
            <a:endParaRPr lang="zh-CN" altLang="en-US" b="1">
              <a:solidFill>
                <a:srgbClr val="319095"/>
              </a:solidFill>
              <a:latin typeface="Times New Roman" panose="02020603050405020304" charset="0"/>
              <a:cs typeface="Times New Roman" panose="02020603050405020304" charset="0"/>
            </a:endParaRPr>
          </a:p>
        </p:txBody>
      </p:sp>
      <p:cxnSp>
        <p:nvCxnSpPr>
          <p:cNvPr id="16" name="直接连接符 15"/>
          <p:cNvCxnSpPr/>
          <p:nvPr/>
        </p:nvCxnSpPr>
        <p:spPr>
          <a:xfrm>
            <a:off x="466090" y="555688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p:cNvSpPr txBox="1"/>
          <p:nvPr/>
        </p:nvSpPr>
        <p:spPr>
          <a:xfrm>
            <a:off x="497205" y="1495425"/>
            <a:ext cx="10883265" cy="3784600"/>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San Martín had assumed that the important port would one day become part of a free Peruvian territory. At the very least, the topic of Guayaquil’s </a:t>
            </a:r>
            <a:r>
              <a:rPr lang="zh-CN" altLang="en-US" sz="2000" b="1">
                <a:solidFill>
                  <a:srgbClr val="C00000"/>
                </a:solidFill>
                <a:latin typeface="Times New Roman" panose="02020603050405020304" charset="0"/>
                <a:cs typeface="Times New Roman" panose="02020603050405020304" charset="0"/>
              </a:rPr>
              <a:t>allegiance </a:t>
            </a:r>
            <a:r>
              <a:rPr lang="zh-CN" altLang="en-US" sz="2000">
                <a:latin typeface="Times New Roman" panose="02020603050405020304" charset="0"/>
                <a:cs typeface="Times New Roman" panose="02020603050405020304" charset="0"/>
              </a:rPr>
              <a:t>under the new independence was something he wanted to talk to Bolívar about at the summit they had planned for July of 1822.</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Before the conference, however, Bolívar effectively </a:t>
            </a:r>
            <a:r>
              <a:rPr lang="zh-CN" altLang="en-US" sz="2000" b="1">
                <a:solidFill>
                  <a:srgbClr val="C00000"/>
                </a:solidFill>
                <a:latin typeface="Times New Roman" panose="02020603050405020304" charset="0"/>
                <a:cs typeface="Times New Roman" panose="02020603050405020304" charset="0"/>
              </a:rPr>
              <a:t>annexed</a:t>
            </a:r>
            <a:r>
              <a:rPr lang="zh-CN" altLang="en-US" sz="2000">
                <a:latin typeface="Times New Roman" panose="02020603050405020304" charset="0"/>
                <a:cs typeface="Times New Roman" panose="02020603050405020304" charset="0"/>
              </a:rPr>
              <a:t> Guayaquil to Great Colombia.</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After Bolívar had agreed to meet San Martín to discuss the liberation of Peru, he hurried to Guayaquil and beat San Martín there by more than a week. Bolívar’s top lieutenant, Antonio José de Sucre, was already in Guayaquil, having traveled there following his stunning victory at the Battle of Pichincha in May of 1822 in which he had liberated </a:t>
            </a:r>
            <a:r>
              <a:rPr lang="zh-CN" altLang="en-US" sz="2000" b="1">
                <a:solidFill>
                  <a:srgbClr val="C00000"/>
                </a:solidFill>
                <a:latin typeface="Times New Roman" panose="02020603050405020304" charset="0"/>
                <a:cs typeface="Times New Roman" panose="02020603050405020304" charset="0"/>
              </a:rPr>
              <a:t>Quito. </a:t>
            </a:r>
            <a:r>
              <a:rPr lang="zh-CN" altLang="en-US" sz="2000">
                <a:solidFill>
                  <a:schemeClr val="tx1"/>
                </a:solidFill>
                <a:latin typeface="Times New Roman" panose="02020603050405020304" charset="0"/>
                <a:cs typeface="Times New Roman" panose="02020603050405020304" charset="0"/>
              </a:rPr>
              <a:t>Bolívar </a:t>
            </a:r>
            <a:r>
              <a:rPr lang="zh-CN" altLang="en-US" sz="2000" b="1">
                <a:solidFill>
                  <a:srgbClr val="C00000"/>
                </a:solidFill>
                <a:latin typeface="Times New Roman" panose="02020603050405020304" charset="0"/>
                <a:cs typeface="Times New Roman" panose="02020603050405020304" charset="0"/>
              </a:rPr>
              <a:t>surreptitiously </a:t>
            </a:r>
            <a:r>
              <a:rPr lang="zh-CN" altLang="en-US" sz="2000">
                <a:solidFill>
                  <a:schemeClr val="tx1"/>
                </a:solidFill>
                <a:latin typeface="Times New Roman" panose="02020603050405020304" charset="0"/>
                <a:cs typeface="Times New Roman" panose="02020603050405020304" charset="0"/>
              </a:rPr>
              <a:t>ordered his men to</a:t>
            </a:r>
            <a:endParaRPr lang="zh-CN" altLang="en-US" sz="2000">
              <a:solidFill>
                <a:schemeClr val="tx1"/>
              </a:solidFill>
              <a:latin typeface="Times New Roman" panose="02020603050405020304" charset="0"/>
              <a:cs typeface="Times New Roman" panose="02020603050405020304" charset="0"/>
            </a:endParaRPr>
          </a:p>
        </p:txBody>
      </p:sp>
      <p:sp>
        <p:nvSpPr>
          <p:cNvPr id="15" name="文本框 14"/>
          <p:cNvSpPr txBox="1"/>
          <p:nvPr/>
        </p:nvSpPr>
        <p:spPr>
          <a:xfrm>
            <a:off x="497205" y="5418455"/>
            <a:ext cx="11306175" cy="119888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allegiance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效忠</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annex</a:t>
            </a:r>
            <a:r>
              <a:rPr lang="zh-CN" altLang="en-US" b="1" i="1">
                <a:solidFill>
                  <a:srgbClr val="319095"/>
                </a:solidFill>
                <a:latin typeface="Times New Roman" panose="02020603050405020304" charset="0"/>
                <a:cs typeface="Times New Roman" panose="02020603050405020304" charset="0"/>
              </a:rPr>
              <a:t> v. </a:t>
            </a:r>
            <a:r>
              <a:rPr lang="zh-CN" altLang="en-US" b="1">
                <a:solidFill>
                  <a:srgbClr val="319095"/>
                </a:solidFill>
                <a:latin typeface="Times New Roman" panose="02020603050405020304" charset="0"/>
                <a:cs typeface="Times New Roman" panose="02020603050405020304" charset="0"/>
              </a:rPr>
              <a:t>合并</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Quito </a:t>
            </a:r>
            <a:r>
              <a:rPr lang="zh-CN" altLang="en-US" b="1" i="1">
                <a:solidFill>
                  <a:srgbClr val="319095"/>
                </a:solidFill>
                <a:latin typeface="Times New Roman" panose="02020603050405020304" charset="0"/>
                <a:cs typeface="Times New Roman" panose="02020603050405020304" charset="0"/>
              </a:rPr>
              <a:t>n. </a:t>
            </a:r>
            <a:r>
              <a:rPr lang="zh-CN" altLang="en-US" b="1">
                <a:solidFill>
                  <a:srgbClr val="319095"/>
                </a:solidFill>
                <a:latin typeface="Times New Roman" panose="02020603050405020304" charset="0"/>
                <a:cs typeface="Times New Roman" panose="02020603050405020304" charset="0"/>
              </a:rPr>
              <a:t>基多（厄瓜多尔首都）</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surreptitiously </a:t>
            </a:r>
            <a:r>
              <a:rPr lang="zh-CN" altLang="en-US" b="1" i="1">
                <a:solidFill>
                  <a:srgbClr val="319095"/>
                </a:solidFill>
                <a:latin typeface="Times New Roman" panose="02020603050405020304" charset="0"/>
                <a:cs typeface="Times New Roman" panose="02020603050405020304" charset="0"/>
              </a:rPr>
              <a:t>adv.</a:t>
            </a:r>
            <a:r>
              <a:rPr lang="zh-CN" altLang="en-US" b="1">
                <a:solidFill>
                  <a:srgbClr val="319095"/>
                </a:solidFill>
                <a:latin typeface="Times New Roman" panose="02020603050405020304" charset="0"/>
                <a:cs typeface="Times New Roman" panose="02020603050405020304" charset="0"/>
              </a:rPr>
              <a:t> 偷偷地，秘密地</a:t>
            </a:r>
            <a:endParaRPr lang="zh-CN" altLang="en-US" b="1">
              <a:solidFill>
                <a:srgbClr val="319095"/>
              </a:solidFill>
              <a:latin typeface="Times New Roman" panose="02020603050405020304" charset="0"/>
              <a:cs typeface="Times New Roman" panose="02020603050405020304" charset="0"/>
            </a:endParaRPr>
          </a:p>
        </p:txBody>
      </p:sp>
      <p:cxnSp>
        <p:nvCxnSpPr>
          <p:cNvPr id="16" name="直接连接符 15"/>
          <p:cNvCxnSpPr/>
          <p:nvPr/>
        </p:nvCxnSpPr>
        <p:spPr>
          <a:xfrm>
            <a:off x="556895" y="541845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21685" y="142240"/>
            <a:ext cx="1845310" cy="645160"/>
          </a:xfrm>
          <a:prstGeom prst="rect">
            <a:avLst/>
          </a:prstGeom>
          <a:noFill/>
          <a:ln>
            <a:noFill/>
          </a:ln>
        </p:spPr>
        <p:txBody>
          <a:bodyPr wrap="none" rtlCol="0" anchor="t">
            <a:spAutoFit/>
          </a:bodyPr>
          <a:p>
            <a:pPr algn="ctr"/>
            <a:r>
              <a:rPr lang="en-US" altLang="zh-CN" sz="3600" b="1">
                <a:ln w="22225">
                  <a:solidFill>
                    <a:schemeClr val="accent2"/>
                  </a:solidFill>
                  <a:prstDash val="solid"/>
                </a:ln>
                <a:solidFill>
                  <a:schemeClr val="accent2">
                    <a:lumMod val="40000"/>
                    <a:lumOff val="60000"/>
                  </a:schemeClr>
                </a:solidFill>
                <a:effectLst/>
              </a:rPr>
              <a:t>Lead-in</a:t>
            </a:r>
            <a:endParaRPr lang="en-US" altLang="zh-CN" sz="3600" b="1">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762000" y="937895"/>
            <a:ext cx="10135235" cy="1014730"/>
          </a:xfrm>
          <a:prstGeom prst="rect">
            <a:avLst/>
          </a:prstGeom>
          <a:noFill/>
        </p:spPr>
        <p:txBody>
          <a:bodyPr wrap="square" rtlCol="0" anchor="t">
            <a:spAutoFit/>
          </a:bodyPr>
          <a:p>
            <a:pPr fontAlgn="auto">
              <a:lnSpc>
                <a:spcPct val="150000"/>
              </a:lnSpc>
            </a:pPr>
            <a:r>
              <a:rPr lang="zh-CN" altLang="en-US" sz="2000" b="1">
                <a:solidFill>
                  <a:srgbClr val="319095"/>
                </a:solidFill>
                <a:latin typeface="Times New Roman" panose="02020603050405020304" charset="0"/>
                <a:cs typeface="Times New Roman" panose="02020603050405020304" charset="0"/>
              </a:rPr>
              <a:t>B. How much do you know about Brazil? Decide whether the following statements are true    </a:t>
            </a:r>
            <a:endParaRPr lang="zh-CN" altLang="en-US" sz="2000" b="1">
              <a:solidFill>
                <a:srgbClr val="319095"/>
              </a:solidFill>
              <a:latin typeface="Times New Roman" panose="02020603050405020304" charset="0"/>
              <a:cs typeface="Times New Roman" panose="02020603050405020304" charset="0"/>
            </a:endParaRPr>
          </a:p>
          <a:p>
            <a:pPr fontAlgn="auto">
              <a:lnSpc>
                <a:spcPct val="150000"/>
              </a:lnSpc>
            </a:pPr>
            <a:r>
              <a:rPr lang="zh-CN" altLang="en-US" sz="2000" b="1">
                <a:solidFill>
                  <a:srgbClr val="319095"/>
                </a:solidFill>
                <a:latin typeface="Times New Roman" panose="02020603050405020304" charset="0"/>
                <a:cs typeface="Times New Roman" panose="02020603050405020304" charset="0"/>
              </a:rPr>
              <a:t>     (T) or false (F).</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1095375" y="2496185"/>
            <a:ext cx="9801860" cy="2861310"/>
          </a:xfrm>
          <a:prstGeom prst="rect">
            <a:avLst/>
          </a:prstGeom>
          <a:noFill/>
        </p:spPr>
        <p:txBody>
          <a:bodyPr wrap="square" rtlCol="0" anchor="t">
            <a:spAutoFit/>
          </a:bodyPr>
          <a:p>
            <a:pPr fontAlgn="auto">
              <a:lnSpc>
                <a:spcPct val="150000"/>
              </a:lnSpc>
            </a:pPr>
            <a:r>
              <a:rPr lang="zh-CN" altLang="en-US" sz="2000">
                <a:latin typeface="Times New Roman" panose="02020603050405020304" charset="0"/>
                <a:cs typeface="Times New Roman" panose="02020603050405020304" charset="0"/>
              </a:rPr>
              <a:t>(       ) 1. The national sport of Brazil is soccer.</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2. The official language of Brazil is Portuguese.</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3. Brazil is the world’s fifth-largest country, both in terms of geographical area and </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total population.</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 4. Samba is considered the most typical music in Brazil, which is on the UNESCO </a:t>
            </a:r>
            <a:endParaRPr lang="zh-CN" altLang="en-US" sz="2000">
              <a:latin typeface="Times New Roman" panose="02020603050405020304" charset="0"/>
              <a:cs typeface="Times New Roman" panose="02020603050405020304" charset="0"/>
            </a:endParaRPr>
          </a:p>
          <a:p>
            <a:pPr fontAlgn="auto">
              <a:lnSpc>
                <a:spcPct val="150000"/>
              </a:lnSpc>
            </a:pPr>
            <a:r>
              <a:rPr lang="zh-CN" altLang="en-US" sz="2000">
                <a:latin typeface="Times New Roman" panose="02020603050405020304" charset="0"/>
                <a:cs typeface="Times New Roman" panose="02020603050405020304" charset="0"/>
              </a:rPr>
              <a:t>               cultural heritage list.</a:t>
            </a:r>
            <a:endParaRPr lang="zh-CN" altLang="en-US" sz="2000">
              <a:latin typeface="Times New Roman" panose="02020603050405020304" charset="0"/>
              <a:cs typeface="Times New Roman" panose="02020603050405020304" charset="0"/>
            </a:endParaRPr>
          </a:p>
        </p:txBody>
      </p:sp>
      <p:sp>
        <p:nvSpPr>
          <p:cNvPr id="12" name="文本框 11"/>
          <p:cNvSpPr txBox="1"/>
          <p:nvPr/>
        </p:nvSpPr>
        <p:spPr>
          <a:xfrm>
            <a:off x="1268095" y="2496185"/>
            <a:ext cx="487680" cy="583565"/>
          </a:xfrm>
          <a:prstGeom prst="rect">
            <a:avLst/>
          </a:prstGeom>
          <a:noFill/>
        </p:spPr>
        <p:txBody>
          <a:bodyPr wrap="square" rtlCol="0" anchor="t">
            <a:spAutoFit/>
          </a:bodyPr>
          <a:p>
            <a:r>
              <a:rPr lang="zh-CN" altLang="en-US" sz="3200">
                <a:solidFill>
                  <a:srgbClr val="C00000"/>
                </a:solidFill>
              </a:rPr>
              <a:t>T</a:t>
            </a:r>
            <a:endParaRPr lang="zh-CN" altLang="en-US" sz="3200">
              <a:solidFill>
                <a:srgbClr val="C00000"/>
              </a:solidFill>
            </a:endParaRPr>
          </a:p>
        </p:txBody>
      </p:sp>
      <p:sp>
        <p:nvSpPr>
          <p:cNvPr id="20" name="文本框 19"/>
          <p:cNvSpPr txBox="1"/>
          <p:nvPr/>
        </p:nvSpPr>
        <p:spPr>
          <a:xfrm>
            <a:off x="1268095" y="3079750"/>
            <a:ext cx="389890" cy="583565"/>
          </a:xfrm>
          <a:prstGeom prst="rect">
            <a:avLst/>
          </a:prstGeom>
          <a:noFill/>
        </p:spPr>
        <p:txBody>
          <a:bodyPr wrap="square" rtlCol="0" anchor="t">
            <a:spAutoFit/>
          </a:bodyPr>
          <a:p>
            <a:r>
              <a:rPr lang="zh-CN" altLang="en-US" sz="3200">
                <a:solidFill>
                  <a:srgbClr val="C00000"/>
                </a:solidFill>
              </a:rPr>
              <a:t>T</a:t>
            </a:r>
            <a:endParaRPr lang="zh-CN" altLang="en-US" sz="3200">
              <a:solidFill>
                <a:srgbClr val="C00000"/>
              </a:solidFill>
            </a:endParaRPr>
          </a:p>
        </p:txBody>
      </p:sp>
      <p:sp>
        <p:nvSpPr>
          <p:cNvPr id="21" name="文本框 20"/>
          <p:cNvSpPr txBox="1"/>
          <p:nvPr/>
        </p:nvSpPr>
        <p:spPr>
          <a:xfrm>
            <a:off x="1268095" y="3456940"/>
            <a:ext cx="438785" cy="583565"/>
          </a:xfrm>
          <a:prstGeom prst="rect">
            <a:avLst/>
          </a:prstGeom>
          <a:noFill/>
        </p:spPr>
        <p:txBody>
          <a:bodyPr wrap="square" rtlCol="0" anchor="t">
            <a:spAutoFit/>
          </a:bodyPr>
          <a:p>
            <a:r>
              <a:rPr lang="zh-CN" altLang="en-US" sz="3200">
                <a:solidFill>
                  <a:srgbClr val="C00000"/>
                </a:solidFill>
              </a:rPr>
              <a:t>T</a:t>
            </a:r>
            <a:endParaRPr lang="zh-CN" altLang="en-US" sz="3200">
              <a:solidFill>
                <a:srgbClr val="C00000"/>
              </a:solidFill>
            </a:endParaRPr>
          </a:p>
        </p:txBody>
      </p:sp>
      <p:sp>
        <p:nvSpPr>
          <p:cNvPr id="22" name="文本框 21"/>
          <p:cNvSpPr txBox="1"/>
          <p:nvPr/>
        </p:nvSpPr>
        <p:spPr>
          <a:xfrm>
            <a:off x="1259205" y="4391660"/>
            <a:ext cx="487680" cy="583565"/>
          </a:xfrm>
          <a:prstGeom prst="rect">
            <a:avLst/>
          </a:prstGeom>
          <a:noFill/>
        </p:spPr>
        <p:txBody>
          <a:bodyPr wrap="square" rtlCol="0" anchor="t">
            <a:spAutoFit/>
          </a:bodyPr>
          <a:p>
            <a:r>
              <a:rPr lang="zh-CN" altLang="en-US" sz="3200">
                <a:solidFill>
                  <a:srgbClr val="C00000"/>
                </a:solidFill>
              </a:rPr>
              <a:t>T</a:t>
            </a:r>
            <a:endParaRPr lang="zh-CN" altLang="en-US" sz="32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p:cNvSpPr txBox="1"/>
          <p:nvPr/>
        </p:nvSpPr>
        <p:spPr>
          <a:xfrm>
            <a:off x="497205" y="1402080"/>
            <a:ext cx="11032490" cy="4246245"/>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run up the flag of Great Colombia in front of his residence, and then had the warboats in the river salute it before officially </a:t>
            </a:r>
            <a:r>
              <a:rPr lang="zh-CN" altLang="en-US" sz="2000" b="1">
                <a:solidFill>
                  <a:srgbClr val="C00000"/>
                </a:solidFill>
                <a:latin typeface="Times New Roman" panose="02020603050405020304" charset="0"/>
                <a:cs typeface="Times New Roman" panose="02020603050405020304" charset="0"/>
              </a:rPr>
              <a:t>disavowing</a:t>
            </a:r>
            <a:r>
              <a:rPr lang="zh-CN" altLang="en-US" sz="2000">
                <a:latin typeface="Times New Roman" panose="02020603050405020304" charset="0"/>
                <a:cs typeface="Times New Roman" panose="02020603050405020304" charset="0"/>
              </a:rPr>
              <a:t> having anything to do with it. Then, he encouraged the town council to accept annexation as a province of Great Colombia.</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When San Martín arrived, he was surprised to be officially welcomed to Guayaquil, a city of the republic of Great Colombia. At first, he was so irritated that he refused to come ashore, but he eventually </a:t>
            </a:r>
            <a:r>
              <a:rPr lang="zh-CN" altLang="en-US" sz="2000" b="1">
                <a:solidFill>
                  <a:srgbClr val="C00000"/>
                </a:solidFill>
                <a:latin typeface="Times New Roman" panose="02020603050405020304" charset="0"/>
                <a:cs typeface="Times New Roman" panose="02020603050405020304" charset="0"/>
              </a:rPr>
              <a:t>relented</a:t>
            </a:r>
            <a:r>
              <a:rPr lang="zh-CN" altLang="en-US" sz="2000">
                <a:latin typeface="Times New Roman" panose="02020603050405020304" charset="0"/>
                <a:cs typeface="Times New Roman" panose="02020603050405020304" charset="0"/>
              </a:rPr>
              <a:t> and was greeted on shore by Bolívar himself, who warmly embraced him.</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Although Generals Bolívar and San Martín had much in common, they could not have been less alike personally. Bolívar was small of stature, full of nervous energy, and he had a great love for </a:t>
            </a:r>
            <a:r>
              <a:rPr lang="zh-CN" altLang="en-US" sz="2000" b="1">
                <a:solidFill>
                  <a:srgbClr val="C00000"/>
                </a:solidFill>
                <a:latin typeface="Times New Roman" panose="02020603050405020304" charset="0"/>
                <a:cs typeface="Times New Roman" panose="02020603050405020304" charset="0"/>
              </a:rPr>
              <a:t>pageantry</a:t>
            </a:r>
            <a:r>
              <a:rPr lang="zh-CN" altLang="en-US" sz="2000">
                <a:latin typeface="Times New Roman" panose="02020603050405020304" charset="0"/>
                <a:cs typeface="Times New Roman" panose="02020603050405020304" charset="0"/>
              </a:rPr>
              <a:t>, awards, dancing and chasing women. San Martín, on the other hand, was a serious, </a:t>
            </a:r>
            <a:r>
              <a:rPr lang="zh-CN" altLang="en-US" sz="2000" b="1">
                <a:solidFill>
                  <a:srgbClr val="C00000"/>
                </a:solidFill>
                <a:latin typeface="Times New Roman" panose="02020603050405020304" charset="0"/>
                <a:cs typeface="Times New Roman" panose="02020603050405020304" charset="0"/>
              </a:rPr>
              <a:t>dour</a:t>
            </a:r>
            <a:r>
              <a:rPr lang="zh-CN" altLang="en-US" sz="2000">
                <a:latin typeface="Times New Roman" panose="02020603050405020304" charset="0"/>
                <a:cs typeface="Times New Roman" panose="02020603050405020304" charset="0"/>
              </a:rPr>
              <a:t> man who hated </a:t>
            </a:r>
            <a:endParaRPr lang="zh-CN" altLang="en-US" sz="2000">
              <a:latin typeface="Times New Roman" panose="02020603050405020304" charset="0"/>
              <a:cs typeface="Times New Roman" panose="02020603050405020304" charset="0"/>
            </a:endParaRPr>
          </a:p>
        </p:txBody>
      </p:sp>
      <p:sp>
        <p:nvSpPr>
          <p:cNvPr id="15" name="文本框 14"/>
          <p:cNvSpPr txBox="1"/>
          <p:nvPr/>
        </p:nvSpPr>
        <p:spPr>
          <a:xfrm>
            <a:off x="497205" y="5876925"/>
            <a:ext cx="11306175" cy="92202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disavow </a:t>
            </a:r>
            <a:r>
              <a:rPr lang="zh-CN" altLang="en-US" b="1" i="1">
                <a:solidFill>
                  <a:srgbClr val="319095"/>
                </a:solidFill>
                <a:latin typeface="Times New Roman" panose="02020603050405020304" charset="0"/>
                <a:cs typeface="Times New Roman" panose="02020603050405020304" charset="0"/>
              </a:rPr>
              <a:t>v.</a:t>
            </a:r>
            <a:r>
              <a:rPr lang="zh-CN" altLang="en-US" b="1">
                <a:solidFill>
                  <a:srgbClr val="319095"/>
                </a:solidFill>
                <a:latin typeface="Times New Roman" panose="02020603050405020304" charset="0"/>
                <a:cs typeface="Times New Roman" panose="02020603050405020304" charset="0"/>
              </a:rPr>
              <a:t> 否认                                dour </a:t>
            </a:r>
            <a:r>
              <a:rPr lang="zh-CN" altLang="en-US" b="1" i="1">
                <a:solidFill>
                  <a:srgbClr val="319095"/>
                </a:solidFill>
                <a:latin typeface="Times New Roman" panose="02020603050405020304" charset="0"/>
                <a:cs typeface="Times New Roman" panose="02020603050405020304" charset="0"/>
              </a:rPr>
              <a:t>adj. </a:t>
            </a:r>
            <a:r>
              <a:rPr lang="zh-CN" altLang="en-US" b="1">
                <a:solidFill>
                  <a:srgbClr val="319095"/>
                </a:solidFill>
                <a:latin typeface="Times New Roman" panose="02020603050405020304" charset="0"/>
                <a:cs typeface="Times New Roman" panose="02020603050405020304" charset="0"/>
              </a:rPr>
              <a:t>严厉的；阴郁的，不爱讲话的</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relent</a:t>
            </a:r>
            <a:r>
              <a:rPr lang="zh-CN" altLang="en-US" b="1" i="1">
                <a:solidFill>
                  <a:srgbClr val="319095"/>
                </a:solidFill>
                <a:latin typeface="Times New Roman" panose="02020603050405020304" charset="0"/>
                <a:cs typeface="Times New Roman" panose="02020603050405020304" charset="0"/>
              </a:rPr>
              <a:t> v.</a:t>
            </a:r>
            <a:r>
              <a:rPr lang="zh-CN" altLang="en-US" b="1">
                <a:solidFill>
                  <a:srgbClr val="319095"/>
                </a:solidFill>
                <a:latin typeface="Times New Roman" panose="02020603050405020304" charset="0"/>
                <a:cs typeface="Times New Roman" panose="02020603050405020304" charset="0"/>
              </a:rPr>
              <a:t> 变温和</a:t>
            </a:r>
            <a:endParaRPr lang="zh-CN" altLang="en-US" b="1">
              <a:solidFill>
                <a:srgbClr val="319095"/>
              </a:solidFill>
              <a:latin typeface="Times New Roman" panose="02020603050405020304" charset="0"/>
              <a:cs typeface="Times New Roman" panose="02020603050405020304" charset="0"/>
            </a:endParaRPr>
          </a:p>
          <a:p>
            <a:r>
              <a:rPr lang="zh-CN" altLang="en-US" b="1">
                <a:solidFill>
                  <a:srgbClr val="319095"/>
                </a:solidFill>
                <a:latin typeface="Times New Roman" panose="02020603050405020304" charset="0"/>
                <a:cs typeface="Times New Roman" panose="02020603050405020304" charset="0"/>
              </a:rPr>
              <a:t>pageantry </a:t>
            </a:r>
            <a:r>
              <a:rPr lang="zh-CN" altLang="en-US" b="1" i="1">
                <a:solidFill>
                  <a:srgbClr val="319095"/>
                </a:solidFill>
                <a:latin typeface="Times New Roman" panose="02020603050405020304" charset="0"/>
                <a:cs typeface="Times New Roman" panose="02020603050405020304" charset="0"/>
              </a:rPr>
              <a:t>n.</a:t>
            </a:r>
            <a:r>
              <a:rPr lang="zh-CN" altLang="en-US" b="1">
                <a:solidFill>
                  <a:srgbClr val="319095"/>
                </a:solidFill>
                <a:latin typeface="Times New Roman" panose="02020603050405020304" charset="0"/>
                <a:cs typeface="Times New Roman" panose="02020603050405020304" charset="0"/>
              </a:rPr>
              <a:t> 盛典；壮观，华丽</a:t>
            </a:r>
            <a:endParaRPr lang="zh-CN" altLang="en-US" b="1">
              <a:solidFill>
                <a:srgbClr val="319095"/>
              </a:solidFill>
              <a:latin typeface="Times New Roman" panose="02020603050405020304" charset="0"/>
              <a:cs typeface="Times New Roman" panose="02020603050405020304" charset="0"/>
            </a:endParaRPr>
          </a:p>
        </p:txBody>
      </p:sp>
      <p:cxnSp>
        <p:nvCxnSpPr>
          <p:cNvPr id="16" name="直接连接符 15"/>
          <p:cNvCxnSpPr/>
          <p:nvPr/>
        </p:nvCxnSpPr>
        <p:spPr>
          <a:xfrm>
            <a:off x="497205" y="587692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p:cNvSpPr txBox="1"/>
          <p:nvPr/>
        </p:nvSpPr>
        <p:spPr>
          <a:xfrm>
            <a:off x="497205" y="1402080"/>
            <a:ext cx="11032490" cy="4707890"/>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public spectacles. When a girl from Guayaquil put a laurel wreath on San Martín’s head, he was perceptibly uncomfortable; Bolívar, on the other hand, loved that sort of thing.</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They met for several hours over the course of July 26-27, 1822. Unfortunately, there is no record of what they spoke about exactly, as they met alone and neither explicitly described their conversations later. The best documentation we have about their meetings consists of a handful of letters written by Bolívar’s aides to officials in </a:t>
            </a:r>
            <a:r>
              <a:rPr lang="zh-CN" altLang="en-US" sz="2000" b="1">
                <a:solidFill>
                  <a:srgbClr val="C00000"/>
                </a:solidFill>
                <a:latin typeface="Times New Roman" panose="02020603050405020304" charset="0"/>
                <a:cs typeface="Times New Roman" panose="02020603050405020304" charset="0"/>
              </a:rPr>
              <a:t>Gran Colombia.</a:t>
            </a:r>
            <a:endParaRPr lang="zh-CN" altLang="en-US" sz="2000" b="1">
              <a:solidFill>
                <a:srgbClr val="C00000"/>
              </a:solidFill>
              <a:latin typeface="Times New Roman" panose="02020603050405020304" charset="0"/>
              <a:cs typeface="Times New Roman" panose="02020603050405020304" charset="0"/>
            </a:endParaRPr>
          </a:p>
          <a:p>
            <a:pPr indent="457200" algn="just" fontAlgn="auto">
              <a:lnSpc>
                <a:spcPct val="150000"/>
              </a:lnSpc>
            </a:pPr>
            <a:r>
              <a:rPr lang="zh-CN" altLang="en-US" sz="2000">
                <a:solidFill>
                  <a:schemeClr val="tx1"/>
                </a:solidFill>
                <a:latin typeface="Times New Roman" panose="02020603050405020304" charset="0"/>
                <a:cs typeface="Times New Roman" panose="02020603050405020304" charset="0"/>
              </a:rPr>
              <a:t>Some topics were discussed by Generals Bolívar and San Martín. The topic of Guayaquil was certainly addressed, but because it was a done deal by the time he arrived, San Martín did not insist on </a:t>
            </a:r>
            <a:r>
              <a:rPr lang="zh-CN" altLang="en-US" sz="2000" b="1">
                <a:solidFill>
                  <a:srgbClr val="C00000"/>
                </a:solidFill>
                <a:latin typeface="Times New Roman" panose="02020603050405020304" charset="0"/>
                <a:cs typeface="Times New Roman" panose="02020603050405020304" charset="0"/>
              </a:rPr>
              <a:t>bickering over </a:t>
            </a:r>
            <a:r>
              <a:rPr lang="zh-CN" altLang="en-US" sz="2000">
                <a:solidFill>
                  <a:schemeClr val="tx1"/>
                </a:solidFill>
                <a:latin typeface="Times New Roman" panose="02020603050405020304" charset="0"/>
                <a:cs typeface="Times New Roman" panose="02020603050405020304" charset="0"/>
              </a:rPr>
              <a:t>whether it belonged to Colombia or Peru. Both men had an interest in removing the Spanish from Peru, and San Martín offered to join forces and even serve as Second-in-Command under </a:t>
            </a:r>
            <a:endParaRPr lang="zh-CN" altLang="en-US" sz="2000">
              <a:solidFill>
                <a:schemeClr val="tx1"/>
              </a:solidFill>
              <a:latin typeface="Times New Roman" panose="02020603050405020304" charset="0"/>
              <a:cs typeface="Times New Roman" panose="02020603050405020304" charset="0"/>
            </a:endParaRPr>
          </a:p>
        </p:txBody>
      </p:sp>
      <p:sp>
        <p:nvSpPr>
          <p:cNvPr id="15" name="文本框 14"/>
          <p:cNvSpPr txBox="1"/>
          <p:nvPr/>
        </p:nvSpPr>
        <p:spPr>
          <a:xfrm>
            <a:off x="497205" y="6277610"/>
            <a:ext cx="11306175" cy="36830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Gran Colombia 大哥伦比亚                  bicker over 因······ 争吵（斗嘴）</a:t>
            </a:r>
            <a:endParaRPr lang="zh-CN" altLang="en-US" b="1">
              <a:solidFill>
                <a:srgbClr val="319095"/>
              </a:solidFill>
              <a:latin typeface="Times New Roman" panose="02020603050405020304" charset="0"/>
              <a:cs typeface="Times New Roman" panose="02020603050405020304" charset="0"/>
            </a:endParaRPr>
          </a:p>
        </p:txBody>
      </p:sp>
      <p:cxnSp>
        <p:nvCxnSpPr>
          <p:cNvPr id="16" name="直接连接符 15"/>
          <p:cNvCxnSpPr/>
          <p:nvPr/>
        </p:nvCxnSpPr>
        <p:spPr>
          <a:xfrm>
            <a:off x="497205" y="6177280"/>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60103" y="173355"/>
            <a:ext cx="2036445" cy="583565"/>
          </a:xfrm>
          <a:prstGeom prst="rect">
            <a:avLst/>
          </a:prstGeom>
          <a:noFill/>
          <a:ln>
            <a:noFill/>
          </a:ln>
        </p:spPr>
        <p:txBody>
          <a:bodyPr wrap="none" rtlCol="0" anchor="t">
            <a:spAutoFit/>
          </a:bodyPr>
          <a:p>
            <a:pPr algn="ctr"/>
            <a:r>
              <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Readings</a:t>
            </a:r>
            <a:endParaRPr lang="en-US" altLang="zh-CN" sz="3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403860" y="894715"/>
            <a:ext cx="2113280" cy="460375"/>
          </a:xfrm>
          <a:prstGeom prst="rect">
            <a:avLst/>
          </a:prstGeom>
          <a:noFill/>
          <a:ln>
            <a:noFill/>
          </a:ln>
        </p:spPr>
        <p:txBody>
          <a:bodyPr wrap="none" rtlCol="0" anchor="t">
            <a:spAutoFit/>
          </a:bodyPr>
          <a:p>
            <a:pPr algn="ctr"/>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Five</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p:cNvSpPr txBox="1"/>
          <p:nvPr/>
        </p:nvSpPr>
        <p:spPr>
          <a:xfrm>
            <a:off x="498475" y="1355090"/>
            <a:ext cx="9199245" cy="2861310"/>
          </a:xfrm>
          <a:prstGeom prst="rect">
            <a:avLst/>
          </a:prstGeom>
          <a:noFill/>
        </p:spPr>
        <p:txBody>
          <a:bodyPr wrap="square" rtlCol="0" anchor="t">
            <a:spAutoFit/>
          </a:bodyPr>
          <a:p>
            <a:pPr indent="0" algn="just" fontAlgn="auto">
              <a:lnSpc>
                <a:spcPct val="150000"/>
              </a:lnSpc>
            </a:pPr>
            <a:r>
              <a:rPr lang="zh-CN" altLang="en-US" sz="2000">
                <a:latin typeface="Times New Roman" panose="02020603050405020304" charset="0"/>
                <a:cs typeface="Times New Roman" panose="02020603050405020304" charset="0"/>
              </a:rPr>
              <a:t>Bolívar. Bolívar declined, as he did not want to share the glory of the eventual liberation of Peru with anyone, not even San Martín.</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After the conference, Bolívar threw a gala ball for himself and San Martín. San Martín left before the ball was even concluded, but Bolívar chased him down to give him one last present: a miniature portrait of himself</a:t>
            </a:r>
            <a:r>
              <a:rPr lang="en-US" altLang="zh-CN" sz="2000">
                <a:latin typeface="Times New Roman" panose="02020603050405020304" charset="0"/>
                <a:cs typeface="Times New Roman" panose="02020603050405020304" charset="0"/>
              </a:rPr>
              <a:t>.</a:t>
            </a:r>
            <a:endParaRPr lang="en-US" altLang="zh-CN"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sym typeface="+mn-ea"/>
              </a:rPr>
              <a:t>San Martín came away from the Guayaquil conference convinced of two </a:t>
            </a:r>
            <a:r>
              <a:rPr lang="en-US" altLang="zh-CN" sz="2000">
                <a:latin typeface="Times New Roman" panose="02020603050405020304" charset="0"/>
                <a:cs typeface="Times New Roman" panose="02020603050405020304" charset="0"/>
                <a:sym typeface="+mn-ea"/>
              </a:rPr>
              <a:t>things: </a:t>
            </a:r>
            <a:r>
              <a:rPr lang="zh-CN" altLang="en-US" sz="2000">
                <a:latin typeface="Times New Roman" panose="02020603050405020304" charset="0"/>
                <a:cs typeface="Times New Roman" panose="02020603050405020304" charset="0"/>
                <a:sym typeface="+mn-ea"/>
              </a:rPr>
              <a:t>the</a:t>
            </a:r>
            <a:endParaRPr lang="en-US" altLang="zh-CN" sz="2000">
              <a:latin typeface="Times New Roman" panose="02020603050405020304" charset="0"/>
              <a:cs typeface="Times New Roman" panose="02020603050405020304" charset="0"/>
              <a:sym typeface="+mn-ea"/>
            </a:endParaRPr>
          </a:p>
        </p:txBody>
      </p:sp>
      <p:sp>
        <p:nvSpPr>
          <p:cNvPr id="15" name="文本框 14"/>
          <p:cNvSpPr txBox="1"/>
          <p:nvPr/>
        </p:nvSpPr>
        <p:spPr>
          <a:xfrm>
            <a:off x="556895" y="6466205"/>
            <a:ext cx="11306175" cy="368300"/>
          </a:xfrm>
          <a:prstGeom prst="rect">
            <a:avLst/>
          </a:prstGeom>
          <a:noFill/>
        </p:spPr>
        <p:txBody>
          <a:bodyPr wrap="square" rtlCol="0" anchor="t">
            <a:spAutoFit/>
          </a:bodyPr>
          <a:p>
            <a:r>
              <a:rPr lang="zh-CN" altLang="en-US" b="1">
                <a:solidFill>
                  <a:srgbClr val="319095"/>
                </a:solidFill>
                <a:latin typeface="Times New Roman" panose="02020603050405020304" charset="0"/>
                <a:cs typeface="Times New Roman" panose="02020603050405020304" charset="0"/>
              </a:rPr>
              <a:t>mop up 清除，彻底打败</a:t>
            </a:r>
            <a:endParaRPr lang="zh-CN" altLang="en-US" b="1">
              <a:solidFill>
                <a:srgbClr val="319095"/>
              </a:solidFill>
              <a:latin typeface="Times New Roman" panose="02020603050405020304" charset="0"/>
              <a:cs typeface="Times New Roman" panose="02020603050405020304" charset="0"/>
            </a:endParaRPr>
          </a:p>
        </p:txBody>
      </p:sp>
      <p:cxnSp>
        <p:nvCxnSpPr>
          <p:cNvPr id="16" name="直接连接符 15"/>
          <p:cNvCxnSpPr/>
          <p:nvPr/>
        </p:nvCxnSpPr>
        <p:spPr>
          <a:xfrm>
            <a:off x="556895" y="6466205"/>
            <a:ext cx="2051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9697720" y="1598930"/>
            <a:ext cx="1849755" cy="2467610"/>
          </a:xfrm>
          <a:prstGeom prst="rect">
            <a:avLst/>
          </a:prstGeom>
        </p:spPr>
      </p:pic>
      <p:sp>
        <p:nvSpPr>
          <p:cNvPr id="12" name="文本框 11"/>
          <p:cNvSpPr txBox="1"/>
          <p:nvPr/>
        </p:nvSpPr>
        <p:spPr>
          <a:xfrm>
            <a:off x="498475" y="4066540"/>
            <a:ext cx="11049635" cy="2399665"/>
          </a:xfrm>
          <a:prstGeom prst="rect">
            <a:avLst/>
          </a:prstGeom>
          <a:noFill/>
        </p:spPr>
        <p:txBody>
          <a:bodyPr wrap="square" rtlCol="0" anchor="t">
            <a:spAutoFit/>
          </a:bodyPr>
          <a:p>
            <a:pPr algn="just">
              <a:lnSpc>
                <a:spcPct val="150000"/>
              </a:lnSpc>
            </a:pPr>
            <a:r>
              <a:rPr lang="zh-CN" altLang="en-US" sz="2000">
                <a:latin typeface="Times New Roman" panose="02020603050405020304" charset="0"/>
                <a:cs typeface="Times New Roman" panose="02020603050405020304" charset="0"/>
              </a:rPr>
              <a:t>ambitious Bolívar was more than up to the challenge of mopping up the final Spanish forces in Peru, and did not need or want San Martín’s help, so there was nothing left for him to do except honorably remove himself from the situation. He went into exile in Europe: he would never return to South America, except for one short trip to Uruguay later in his life.</a:t>
            </a:r>
            <a:endParaRPr lang="zh-CN" altLang="en-US" sz="2000">
              <a:latin typeface="Times New Roman" panose="02020603050405020304" charset="0"/>
              <a:cs typeface="Times New Roman" panose="02020603050405020304" charset="0"/>
            </a:endParaRPr>
          </a:p>
          <a:p>
            <a:pPr indent="457200" algn="just" fontAlgn="auto">
              <a:lnSpc>
                <a:spcPct val="150000"/>
              </a:lnSpc>
            </a:pPr>
            <a:r>
              <a:rPr lang="zh-CN" altLang="en-US" sz="2000">
                <a:latin typeface="Times New Roman" panose="02020603050405020304" charset="0"/>
                <a:cs typeface="Times New Roman" panose="02020603050405020304" charset="0"/>
              </a:rPr>
              <a:t>Bolívar took command of the invasion of Peru and succeeded.</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0" y="4924631"/>
            <a:ext cx="12253861" cy="1933369"/>
            <a:chOff x="538214" y="4924632"/>
            <a:chExt cx="12253861" cy="1933369"/>
          </a:xfrm>
        </p:grpSpPr>
        <p:sp>
          <p:nvSpPr>
            <p:cNvPr id="52" name="任意多边形 51"/>
            <p:cNvSpPr/>
            <p:nvPr/>
          </p:nvSpPr>
          <p:spPr>
            <a:xfrm>
              <a:off x="538216" y="4924632"/>
              <a:ext cx="12253859" cy="1933369"/>
            </a:xfrm>
            <a:custGeom>
              <a:avLst/>
              <a:gdLst>
                <a:gd name="connsiteX0" fmla="*/ 6210790 w 12253859"/>
                <a:gd name="connsiteY0" fmla="*/ 0 h 1933369"/>
                <a:gd name="connsiteX1" fmla="*/ 11949934 w 12253859"/>
                <a:gd name="connsiteY1" fmla="*/ 759093 h 1933369"/>
                <a:gd name="connsiteX2" fmla="*/ 12253859 w 12253859"/>
                <a:gd name="connsiteY2" fmla="*/ 865874 h 1933369"/>
                <a:gd name="connsiteX3" fmla="*/ 12253859 w 12253859"/>
                <a:gd name="connsiteY3" fmla="*/ 1933369 h 1933369"/>
                <a:gd name="connsiteX4" fmla="*/ 0 w 12253859"/>
                <a:gd name="connsiteY4" fmla="*/ 1933369 h 1933369"/>
                <a:gd name="connsiteX5" fmla="*/ 0 w 12253859"/>
                <a:gd name="connsiteY5" fmla="*/ 924799 h 1933369"/>
                <a:gd name="connsiteX6" fmla="*/ 471642 w 12253859"/>
                <a:gd name="connsiteY6" fmla="*/ 759093 h 1933369"/>
                <a:gd name="connsiteX7" fmla="*/ 6210790 w 12253859"/>
                <a:gd name="connsiteY7" fmla="*/ 0 h 193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859" h="1933369">
                  <a:moveTo>
                    <a:pt x="6210790" y="0"/>
                  </a:moveTo>
                  <a:cubicBezTo>
                    <a:pt x="8452064" y="0"/>
                    <a:pt x="10481158" y="290087"/>
                    <a:pt x="11949934" y="759093"/>
                  </a:cubicBezTo>
                  <a:lnTo>
                    <a:pt x="12253859" y="865874"/>
                  </a:lnTo>
                  <a:lnTo>
                    <a:pt x="12253859" y="1933369"/>
                  </a:lnTo>
                  <a:lnTo>
                    <a:pt x="0" y="1933369"/>
                  </a:lnTo>
                  <a:lnTo>
                    <a:pt x="0" y="924799"/>
                  </a:lnTo>
                  <a:lnTo>
                    <a:pt x="471642" y="759093"/>
                  </a:lnTo>
                  <a:cubicBezTo>
                    <a:pt x="1940418" y="290087"/>
                    <a:pt x="3969513" y="0"/>
                    <a:pt x="6210790" y="0"/>
                  </a:cubicBezTo>
                  <a:close/>
                </a:path>
              </a:pathLst>
            </a:cu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38214" y="5496586"/>
              <a:ext cx="12221348" cy="1361415"/>
            </a:xfrm>
            <a:custGeom>
              <a:avLst/>
              <a:gdLst>
                <a:gd name="connsiteX0" fmla="*/ 6210789 w 12221348"/>
                <a:gd name="connsiteY0" fmla="*/ 0 h 1361415"/>
                <a:gd name="connsiteX1" fmla="*/ 12018370 w 12221348"/>
                <a:gd name="connsiteY1" fmla="*/ 781209 h 1361415"/>
                <a:gd name="connsiteX2" fmla="*/ 12221348 w 12221348"/>
                <a:gd name="connsiteY2" fmla="*/ 852951 h 1361415"/>
                <a:gd name="connsiteX3" fmla="*/ 12221348 w 12221348"/>
                <a:gd name="connsiteY3" fmla="*/ 1361415 h 1361415"/>
                <a:gd name="connsiteX4" fmla="*/ 0 w 12221348"/>
                <a:gd name="connsiteY4" fmla="*/ 1361415 h 1361415"/>
                <a:gd name="connsiteX5" fmla="*/ 0 w 12221348"/>
                <a:gd name="connsiteY5" fmla="*/ 923721 h 1361415"/>
                <a:gd name="connsiteX6" fmla="*/ 403205 w 12221348"/>
                <a:gd name="connsiteY6" fmla="*/ 781209 h 1361415"/>
                <a:gd name="connsiteX7" fmla="*/ 6210789 w 12221348"/>
                <a:gd name="connsiteY7" fmla="*/ 0 h 13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1348" h="1361415">
                  <a:moveTo>
                    <a:pt x="6210789" y="0"/>
                  </a:moveTo>
                  <a:cubicBezTo>
                    <a:pt x="8487084" y="0"/>
                    <a:pt x="10544515" y="299223"/>
                    <a:pt x="12018370" y="781209"/>
                  </a:cubicBezTo>
                  <a:lnTo>
                    <a:pt x="12221348" y="852951"/>
                  </a:lnTo>
                  <a:lnTo>
                    <a:pt x="12221348" y="1361415"/>
                  </a:lnTo>
                  <a:lnTo>
                    <a:pt x="0" y="1361415"/>
                  </a:lnTo>
                  <a:lnTo>
                    <a:pt x="0" y="923721"/>
                  </a:lnTo>
                  <a:lnTo>
                    <a:pt x="403205" y="781209"/>
                  </a:lnTo>
                  <a:cubicBezTo>
                    <a:pt x="1877061" y="299223"/>
                    <a:pt x="3934493" y="0"/>
                    <a:pt x="6210789" y="0"/>
                  </a:cubicBezTo>
                  <a:close/>
                </a:path>
              </a:pathLst>
            </a:cu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4746556" y="1159704"/>
            <a:ext cx="3188970" cy="3153410"/>
          </a:xfrm>
          <a:prstGeom prst="rect">
            <a:avLst/>
          </a:prstGeom>
          <a:noFill/>
        </p:spPr>
        <p:txBody>
          <a:bodyPr wrap="none" rtlCol="0">
            <a:spAutoFit/>
          </a:bodyPr>
          <a:lstStyle/>
          <a:p>
            <a:r>
              <a:rPr lang="en-US" altLang="zh-CN" sz="19900" b="1" dirty="0" smtClean="0">
                <a:solidFill>
                  <a:srgbClr val="5FCACB"/>
                </a:solidFill>
              </a:rPr>
              <a:t>04</a:t>
            </a:r>
            <a:endParaRPr lang="en-US" altLang="zh-CN" sz="19900" b="1" dirty="0" smtClean="0">
              <a:solidFill>
                <a:srgbClr val="5FCACB"/>
              </a:solidFill>
            </a:endParaRPr>
          </a:p>
        </p:txBody>
      </p:sp>
      <p:sp>
        <p:nvSpPr>
          <p:cNvPr id="47" name="文本框 46"/>
          <p:cNvSpPr txBox="1"/>
          <p:nvPr/>
        </p:nvSpPr>
        <p:spPr>
          <a:xfrm>
            <a:off x="4850174" y="3541780"/>
            <a:ext cx="3091180" cy="922020"/>
          </a:xfrm>
          <a:prstGeom prst="rect">
            <a:avLst/>
          </a:prstGeom>
          <a:noFill/>
        </p:spPr>
        <p:txBody>
          <a:bodyPr wrap="none" rtlCol="0">
            <a:spAutoFit/>
          </a:bodyPr>
          <a:lstStyle/>
          <a:p>
            <a:r>
              <a:rPr lang="en-US" altLang="zh-CN" sz="5400" dirty="0" smtClean="0">
                <a:solidFill>
                  <a:srgbClr val="319095"/>
                </a:solidFill>
              </a:rPr>
              <a:t>Part four</a:t>
            </a:r>
            <a:endParaRPr lang="zh-CN" altLang="en-US" sz="5400" dirty="0">
              <a:solidFill>
                <a:srgbClr val="319095"/>
              </a:solidFill>
            </a:endParaRPr>
          </a:p>
        </p:txBody>
      </p:sp>
      <p:sp>
        <p:nvSpPr>
          <p:cNvPr id="54" name="文本框 53"/>
          <p:cNvSpPr txBox="1"/>
          <p:nvPr/>
        </p:nvSpPr>
        <p:spPr>
          <a:xfrm>
            <a:off x="4202702" y="5792890"/>
            <a:ext cx="6200775"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More Resources</a:t>
            </a:r>
            <a:endParaRPr lang="en-US" altLang="zh-CN" sz="4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descr="C:\Documents and Settings\Administrator\桌面\QQ图片20180712080356.pngQQ图片20180712080356"/>
          <p:cNvPicPr>
            <a:picLocks noChangeAspect="1"/>
          </p:cNvPicPr>
          <p:nvPr/>
        </p:nvPicPr>
        <p:blipFill rotWithShape="1">
          <a:blip r:embed="rId1"/>
          <a:srcRect/>
          <a:stretch>
            <a:fillRect/>
          </a:stretch>
        </p:blipFill>
        <p:spPr>
          <a:xfrm>
            <a:off x="7276982" y="1786377"/>
            <a:ext cx="3300730" cy="3976886"/>
          </a:xfrm>
          <a:prstGeom prst="rect">
            <a:avLst/>
          </a:prstGeom>
          <a:effectLst>
            <a:outerShdw blurRad="63500" sx="102000" sy="102000" algn="ctr" rotWithShape="0">
              <a:prstClr val="black">
                <a:alpha val="40000"/>
              </a:prstClr>
            </a:outerShdw>
          </a:effectLst>
        </p:spPr>
      </p:pic>
      <p:sp>
        <p:nvSpPr>
          <p:cNvPr id="2" name="矩形 1"/>
          <p:cNvSpPr/>
          <p:nvPr/>
        </p:nvSpPr>
        <p:spPr>
          <a:xfrm>
            <a:off x="3332798" y="172720"/>
            <a:ext cx="3391535" cy="583565"/>
          </a:xfrm>
          <a:prstGeom prst="rect">
            <a:avLst/>
          </a:prstGeom>
          <a:noFill/>
          <a:ln>
            <a:noFill/>
          </a:ln>
        </p:spPr>
        <p:txBody>
          <a:bodyPr wrap="none" rtlCol="0" anchor="t">
            <a:spAutoFit/>
          </a:bodyPr>
          <a:p>
            <a:pPr algn="ctr"/>
            <a:r>
              <a:rPr lang="en-US" altLang="zh-CN" sz="3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rPr>
              <a:t>More Resources</a:t>
            </a:r>
            <a:endParaRPr lang="en-US" altLang="zh-CN" sz="3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endParaRPr>
          </a:p>
        </p:txBody>
      </p:sp>
      <p:sp>
        <p:nvSpPr>
          <p:cNvPr id="9" name="文本框 8"/>
          <p:cNvSpPr txBox="1"/>
          <p:nvPr/>
        </p:nvSpPr>
        <p:spPr>
          <a:xfrm>
            <a:off x="565785" y="995045"/>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A. Enjoy the following video.</a:t>
            </a:r>
            <a:endParaRPr lang="zh-CN" altLang="en-US" sz="2000" b="1">
              <a:solidFill>
                <a:srgbClr val="319095"/>
              </a:solidFill>
              <a:latin typeface="Times New Roman" panose="02020603050405020304" charset="0"/>
              <a:cs typeface="Times New Roman" panose="02020603050405020304" charset="0"/>
            </a:endParaRPr>
          </a:p>
        </p:txBody>
      </p:sp>
      <p:sp>
        <p:nvSpPr>
          <p:cNvPr id="3" name="文本框 2"/>
          <p:cNvSpPr txBox="1"/>
          <p:nvPr/>
        </p:nvSpPr>
        <p:spPr>
          <a:xfrm>
            <a:off x="565785" y="1903095"/>
            <a:ext cx="595884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http://v.youku.com/v_show/id_XNTAyMzE0OTY0.html</a:t>
            </a:r>
            <a:endParaRPr lang="zh-CN" altLang="en-US">
              <a:latin typeface="Times New Roman" panose="02020603050405020304" charset="0"/>
              <a:cs typeface="Times New Roman" panose="02020603050405020304" charset="0"/>
            </a:endParaRPr>
          </a:p>
        </p:txBody>
      </p:sp>
      <p:sp>
        <p:nvSpPr>
          <p:cNvPr id="10" name="文本框 9"/>
          <p:cNvSpPr txBox="1"/>
          <p:nvPr/>
        </p:nvSpPr>
        <p:spPr>
          <a:xfrm>
            <a:off x="565785" y="2614930"/>
            <a:ext cx="6158865" cy="2861310"/>
          </a:xfrm>
          <a:prstGeom prst="rect">
            <a:avLst/>
          </a:prstGeom>
          <a:solidFill>
            <a:schemeClr val="accent1">
              <a:lumMod val="40000"/>
              <a:lumOff val="60000"/>
            </a:schemeClr>
          </a:solidFill>
          <a:ln w="28575" cmpd="sng">
            <a:solidFill>
              <a:schemeClr val="accent1">
                <a:shade val="50000"/>
              </a:schemeClr>
            </a:solidFill>
            <a:prstDash val="solid"/>
          </a:ln>
        </p:spPr>
        <p:txBody>
          <a:bodyPr wrap="square" rtlCol="0" anchor="t">
            <a:spAutoFit/>
          </a:bodyPr>
          <a:p>
            <a:pPr indent="457200" algn="just" fontAlgn="auto">
              <a:lnSpc>
                <a:spcPct val="150000"/>
              </a:lnSpc>
            </a:pPr>
            <a:r>
              <a:rPr lang="zh-CN" altLang="en-US" sz="2000" i="1">
                <a:latin typeface="Times New Roman" panose="02020603050405020304" charset="0"/>
                <a:cs typeface="Times New Roman" panose="02020603050405020304" charset="0"/>
              </a:rPr>
              <a:t>Evita</a:t>
            </a:r>
            <a:r>
              <a:rPr lang="zh-CN" altLang="en-US" sz="2000">
                <a:latin typeface="Times New Roman" panose="02020603050405020304" charset="0"/>
                <a:cs typeface="Times New Roman" panose="02020603050405020304" charset="0"/>
              </a:rPr>
              <a:t> is a 1996 American musical drama film about Eva Perón. The film was released on December 25, 1996. It unfolds the story of Eva Duarte from her humble beginnings as an illegitimate child of a lower class woman to her rise to become First Lady and Spiritual Leader of the Nation of Argentina.</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32798" y="172720"/>
            <a:ext cx="3391535" cy="583565"/>
          </a:xfrm>
          <a:prstGeom prst="rect">
            <a:avLst/>
          </a:prstGeom>
          <a:noFill/>
          <a:ln>
            <a:noFill/>
          </a:ln>
        </p:spPr>
        <p:txBody>
          <a:bodyPr wrap="none" rtlCol="0" anchor="t">
            <a:spAutoFit/>
          </a:bodyPr>
          <a:p>
            <a:pPr algn="ctr"/>
            <a:r>
              <a:rPr lang="en-US" altLang="zh-CN" sz="3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rPr>
              <a:t>More Resources</a:t>
            </a:r>
            <a:endParaRPr lang="en-US" altLang="zh-CN" sz="3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endParaRPr>
          </a:p>
        </p:txBody>
      </p:sp>
      <p:sp>
        <p:nvSpPr>
          <p:cNvPr id="9" name="文本框 8"/>
          <p:cNvSpPr txBox="1"/>
          <p:nvPr/>
        </p:nvSpPr>
        <p:spPr>
          <a:xfrm>
            <a:off x="565785" y="995045"/>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B. Surf the Internet.</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1065530" y="1748790"/>
            <a:ext cx="10060305" cy="4661535"/>
          </a:xfrm>
          <a:prstGeom prst="rect">
            <a:avLst/>
          </a:prstGeom>
          <a:noFill/>
        </p:spPr>
        <p:txBody>
          <a:bodyPr wrap="square" rtlCol="0" anchor="t">
            <a:spAutoFit/>
          </a:bodyPr>
          <a:p>
            <a:pPr algn="just" fontAlgn="auto">
              <a:lnSpc>
                <a:spcPct val="150000"/>
              </a:lnSpc>
            </a:pPr>
            <a:r>
              <a:rPr lang="zh-CN" altLang="en-US" sz="2000" b="1">
                <a:latin typeface="Times New Roman" panose="02020603050405020304" charset="0"/>
                <a:cs typeface="Times New Roman" panose="02020603050405020304" charset="0"/>
              </a:rPr>
              <a:t>1.</a:t>
            </a:r>
            <a:r>
              <a:rPr lang="zh-CN" altLang="en-US" sz="2000" b="1">
                <a:solidFill>
                  <a:schemeClr val="tx1"/>
                </a:solidFill>
                <a:latin typeface="Times New Roman" panose="02020603050405020304" charset="0"/>
                <a:cs typeface="Times New Roman" panose="02020603050405020304" charset="0"/>
              </a:rPr>
              <a:t> http://latinamericanhistory.about.com/</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This website contains information about such categories as arts &amp; literature, history, science, education, etc. of Latin America. For each category, there are some subcategories with more details on certain topics.</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2. https://en.wikipedia.org/wiki/Latin_American_culture</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This website provides a panoramic view of cultural aspects of Latin America. Typical examples are Mexico, Brazil, Nicaragua, Peru, Colombia, Venezuela, Argentina, etc.</a:t>
            </a:r>
            <a:endParaRPr lang="zh-CN" altLang="en-US" sz="2000" b="1">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3. https://en.wikipedia.org/wiki/History_of_Latin_America</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This website specializes on the introduction of history of Latin America.</a:t>
            </a:r>
            <a:endParaRPr lang="zh-CN" altLang="en-US" b="1">
              <a:latin typeface="Times New Roman" panose="02020603050405020304" charset="0"/>
              <a:cs typeface="Times New Roman" panose="02020603050405020304" charset="0"/>
            </a:endParaRPr>
          </a:p>
          <a:p>
            <a:pPr algn="just" fontAlgn="auto">
              <a:lnSpc>
                <a:spcPct val="150000"/>
              </a:lnSpc>
            </a:pPr>
            <a:endParaRPr lang="zh-CN" altLang="en-US" b="1"/>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332798" y="172720"/>
            <a:ext cx="3391535" cy="583565"/>
          </a:xfrm>
          <a:prstGeom prst="rect">
            <a:avLst/>
          </a:prstGeom>
          <a:noFill/>
          <a:ln>
            <a:noFill/>
          </a:ln>
        </p:spPr>
        <p:txBody>
          <a:bodyPr wrap="none" rtlCol="0" anchor="t">
            <a:spAutoFit/>
          </a:bodyPr>
          <a:p>
            <a:pPr algn="ctr"/>
            <a:r>
              <a:rPr lang="en-US" altLang="zh-CN" sz="3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rPr>
              <a:t>More Resources</a:t>
            </a:r>
            <a:endParaRPr lang="en-US" altLang="zh-CN" sz="3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endParaRPr>
          </a:p>
        </p:txBody>
      </p:sp>
      <p:sp>
        <p:nvSpPr>
          <p:cNvPr id="9" name="文本框 8"/>
          <p:cNvSpPr txBox="1"/>
          <p:nvPr/>
        </p:nvSpPr>
        <p:spPr>
          <a:xfrm>
            <a:off x="565785" y="995045"/>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B. Surf the Internet.</a:t>
            </a:r>
            <a:endParaRPr lang="zh-CN" altLang="en-US" sz="2000" b="1">
              <a:solidFill>
                <a:srgbClr val="319095"/>
              </a:solidFill>
              <a:latin typeface="Times New Roman" panose="02020603050405020304" charset="0"/>
              <a:cs typeface="Times New Roman" panose="02020603050405020304" charset="0"/>
            </a:endParaRPr>
          </a:p>
        </p:txBody>
      </p:sp>
      <p:sp>
        <p:nvSpPr>
          <p:cNvPr id="11" name="文本框 10"/>
          <p:cNvSpPr txBox="1"/>
          <p:nvPr/>
        </p:nvSpPr>
        <p:spPr>
          <a:xfrm>
            <a:off x="762000" y="1507490"/>
            <a:ext cx="10060305" cy="5169535"/>
          </a:xfrm>
          <a:prstGeom prst="rect">
            <a:avLst/>
          </a:prstGeom>
          <a:noFill/>
        </p:spPr>
        <p:txBody>
          <a:bodyPr wrap="square" rtlCol="0" anchor="t">
            <a:spAutoFit/>
          </a:bodyPr>
          <a:p>
            <a:pPr algn="just" fontAlgn="auto">
              <a:lnSpc>
                <a:spcPct val="150000"/>
              </a:lnSpc>
            </a:pPr>
            <a:r>
              <a:rPr lang="zh-CN" altLang="en-US" sz="2000" b="1">
                <a:latin typeface="Times New Roman" panose="02020603050405020304" charset="0"/>
                <a:cs typeface="Times New Roman" panose="02020603050405020304" charset="0"/>
              </a:rPr>
              <a:t>4. http://www.yachana.org/teaching/resources/chron.html</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This website contains chronological events in Latin American history.</a:t>
            </a:r>
            <a:endParaRPr lang="zh-CN" altLang="en-US" sz="2000" b="1">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5. </a:t>
            </a:r>
            <a:r>
              <a:rPr lang="zh-CN" altLang="en-US" sz="2000" b="1" i="1">
                <a:latin typeface="Times New Roman" panose="02020603050405020304" charset="0"/>
                <a:cs typeface="Times New Roman" panose="02020603050405020304" charset="0"/>
              </a:rPr>
              <a:t>The Cambridge History of Latin America</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This is a book published by Cambridge University Press in September, 2008. As the first large-scale authoritative survey of Latin American history from 1500 to the present day, the book is a work of international collaborative scholarship. It aims to provide a high-level synthesis of existing knowledge in chapters written by leading scholars in their fields. Each chapter is accompanied by a bibliographical essay.</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b="1">
                <a:latin typeface="Times New Roman" panose="02020603050405020304" charset="0"/>
                <a:cs typeface="Times New Roman" panose="02020603050405020304" charset="0"/>
              </a:rPr>
              <a:t>6.  </a:t>
            </a:r>
            <a:r>
              <a:rPr lang="zh-CN" altLang="en-US" sz="2000" b="1" i="1">
                <a:latin typeface="Times New Roman" panose="02020603050405020304" charset="0"/>
                <a:cs typeface="Times New Roman" panose="02020603050405020304" charset="0"/>
              </a:rPr>
              <a:t>A Companion to Latin American History</a:t>
            </a:r>
            <a:endParaRPr lang="zh-CN" altLang="en-US" sz="2000">
              <a:latin typeface="Times New Roman" panose="02020603050405020304" charset="0"/>
              <a:cs typeface="Times New Roman" panose="02020603050405020304" charset="0"/>
            </a:endParaRPr>
          </a:p>
          <a:p>
            <a:pPr algn="just" fontAlgn="auto">
              <a:lnSpc>
                <a:spcPct val="150000"/>
              </a:lnSpc>
            </a:pPr>
            <a:r>
              <a:rPr lang="zh-CN" altLang="en-US" sz="2000">
                <a:latin typeface="Times New Roman" panose="02020603050405020304" charset="0"/>
                <a:cs typeface="Times New Roman" panose="02020603050405020304" charset="0"/>
              </a:rPr>
              <a:t>    This is a book which collects the work of leading experts in the field to create a singlesource overview of the diverse history and current trends in the study of Latin America.</a:t>
            </a:r>
            <a:endParaRPr lang="zh-CN" alt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0" y="4924631"/>
            <a:ext cx="12253861" cy="1933369"/>
            <a:chOff x="538214" y="4924632"/>
            <a:chExt cx="12253861" cy="1933369"/>
          </a:xfrm>
        </p:grpSpPr>
        <p:sp>
          <p:nvSpPr>
            <p:cNvPr id="52" name="任意多边形 51"/>
            <p:cNvSpPr/>
            <p:nvPr/>
          </p:nvSpPr>
          <p:spPr>
            <a:xfrm>
              <a:off x="538216" y="4924632"/>
              <a:ext cx="12253859" cy="1933369"/>
            </a:xfrm>
            <a:custGeom>
              <a:avLst/>
              <a:gdLst>
                <a:gd name="connsiteX0" fmla="*/ 6210790 w 12253859"/>
                <a:gd name="connsiteY0" fmla="*/ 0 h 1933369"/>
                <a:gd name="connsiteX1" fmla="*/ 11949934 w 12253859"/>
                <a:gd name="connsiteY1" fmla="*/ 759093 h 1933369"/>
                <a:gd name="connsiteX2" fmla="*/ 12253859 w 12253859"/>
                <a:gd name="connsiteY2" fmla="*/ 865874 h 1933369"/>
                <a:gd name="connsiteX3" fmla="*/ 12253859 w 12253859"/>
                <a:gd name="connsiteY3" fmla="*/ 1933369 h 1933369"/>
                <a:gd name="connsiteX4" fmla="*/ 0 w 12253859"/>
                <a:gd name="connsiteY4" fmla="*/ 1933369 h 1933369"/>
                <a:gd name="connsiteX5" fmla="*/ 0 w 12253859"/>
                <a:gd name="connsiteY5" fmla="*/ 924799 h 1933369"/>
                <a:gd name="connsiteX6" fmla="*/ 471642 w 12253859"/>
                <a:gd name="connsiteY6" fmla="*/ 759093 h 1933369"/>
                <a:gd name="connsiteX7" fmla="*/ 6210790 w 12253859"/>
                <a:gd name="connsiteY7" fmla="*/ 0 h 193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859" h="1933369">
                  <a:moveTo>
                    <a:pt x="6210790" y="0"/>
                  </a:moveTo>
                  <a:cubicBezTo>
                    <a:pt x="8452064" y="0"/>
                    <a:pt x="10481158" y="290087"/>
                    <a:pt x="11949934" y="759093"/>
                  </a:cubicBezTo>
                  <a:lnTo>
                    <a:pt x="12253859" y="865874"/>
                  </a:lnTo>
                  <a:lnTo>
                    <a:pt x="12253859" y="1933369"/>
                  </a:lnTo>
                  <a:lnTo>
                    <a:pt x="0" y="1933369"/>
                  </a:lnTo>
                  <a:lnTo>
                    <a:pt x="0" y="924799"/>
                  </a:lnTo>
                  <a:lnTo>
                    <a:pt x="471642" y="759093"/>
                  </a:lnTo>
                  <a:cubicBezTo>
                    <a:pt x="1940418" y="290087"/>
                    <a:pt x="3969513" y="0"/>
                    <a:pt x="6210790" y="0"/>
                  </a:cubicBezTo>
                  <a:close/>
                </a:path>
              </a:pathLst>
            </a:cu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38214" y="5496586"/>
              <a:ext cx="12221348" cy="1361415"/>
            </a:xfrm>
            <a:custGeom>
              <a:avLst/>
              <a:gdLst>
                <a:gd name="connsiteX0" fmla="*/ 6210789 w 12221348"/>
                <a:gd name="connsiteY0" fmla="*/ 0 h 1361415"/>
                <a:gd name="connsiteX1" fmla="*/ 12018370 w 12221348"/>
                <a:gd name="connsiteY1" fmla="*/ 781209 h 1361415"/>
                <a:gd name="connsiteX2" fmla="*/ 12221348 w 12221348"/>
                <a:gd name="connsiteY2" fmla="*/ 852951 h 1361415"/>
                <a:gd name="connsiteX3" fmla="*/ 12221348 w 12221348"/>
                <a:gd name="connsiteY3" fmla="*/ 1361415 h 1361415"/>
                <a:gd name="connsiteX4" fmla="*/ 0 w 12221348"/>
                <a:gd name="connsiteY4" fmla="*/ 1361415 h 1361415"/>
                <a:gd name="connsiteX5" fmla="*/ 0 w 12221348"/>
                <a:gd name="connsiteY5" fmla="*/ 923721 h 1361415"/>
                <a:gd name="connsiteX6" fmla="*/ 403205 w 12221348"/>
                <a:gd name="connsiteY6" fmla="*/ 781209 h 1361415"/>
                <a:gd name="connsiteX7" fmla="*/ 6210789 w 12221348"/>
                <a:gd name="connsiteY7" fmla="*/ 0 h 13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1348" h="1361415">
                  <a:moveTo>
                    <a:pt x="6210789" y="0"/>
                  </a:moveTo>
                  <a:cubicBezTo>
                    <a:pt x="8487084" y="0"/>
                    <a:pt x="10544515" y="299223"/>
                    <a:pt x="12018370" y="781209"/>
                  </a:cubicBezTo>
                  <a:lnTo>
                    <a:pt x="12221348" y="852951"/>
                  </a:lnTo>
                  <a:lnTo>
                    <a:pt x="12221348" y="1361415"/>
                  </a:lnTo>
                  <a:lnTo>
                    <a:pt x="0" y="1361415"/>
                  </a:lnTo>
                  <a:lnTo>
                    <a:pt x="0" y="923721"/>
                  </a:lnTo>
                  <a:lnTo>
                    <a:pt x="403205" y="781209"/>
                  </a:lnTo>
                  <a:cubicBezTo>
                    <a:pt x="1877061" y="299223"/>
                    <a:pt x="3934493" y="0"/>
                    <a:pt x="6210789" y="0"/>
                  </a:cubicBezTo>
                  <a:close/>
                </a:path>
              </a:pathLst>
            </a:cu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4746556" y="1159704"/>
            <a:ext cx="3188970" cy="3153410"/>
          </a:xfrm>
          <a:prstGeom prst="rect">
            <a:avLst/>
          </a:prstGeom>
          <a:noFill/>
        </p:spPr>
        <p:txBody>
          <a:bodyPr wrap="none" rtlCol="0">
            <a:spAutoFit/>
          </a:bodyPr>
          <a:lstStyle/>
          <a:p>
            <a:r>
              <a:rPr lang="en-US" altLang="zh-CN" sz="19900" b="1" dirty="0" smtClean="0">
                <a:solidFill>
                  <a:srgbClr val="5FCACB"/>
                </a:solidFill>
              </a:rPr>
              <a:t>02</a:t>
            </a:r>
            <a:endParaRPr lang="en-US" altLang="zh-CN" sz="19900" b="1" dirty="0" smtClean="0">
              <a:solidFill>
                <a:srgbClr val="5FCACB"/>
              </a:solidFill>
            </a:endParaRPr>
          </a:p>
        </p:txBody>
      </p:sp>
      <p:sp>
        <p:nvSpPr>
          <p:cNvPr id="47" name="文本框 46"/>
          <p:cNvSpPr txBox="1"/>
          <p:nvPr/>
        </p:nvSpPr>
        <p:spPr>
          <a:xfrm>
            <a:off x="4850174" y="3541780"/>
            <a:ext cx="2948305" cy="922020"/>
          </a:xfrm>
          <a:prstGeom prst="rect">
            <a:avLst/>
          </a:prstGeom>
          <a:noFill/>
        </p:spPr>
        <p:txBody>
          <a:bodyPr wrap="none" rtlCol="0">
            <a:spAutoFit/>
          </a:bodyPr>
          <a:lstStyle/>
          <a:p>
            <a:r>
              <a:rPr lang="en-US" altLang="zh-CN" sz="5400" dirty="0" smtClean="0">
                <a:solidFill>
                  <a:srgbClr val="319095"/>
                </a:solidFill>
              </a:rPr>
              <a:t>Part two</a:t>
            </a:r>
            <a:endParaRPr lang="zh-CN" altLang="en-US" sz="5400" dirty="0">
              <a:solidFill>
                <a:srgbClr val="319095"/>
              </a:solidFill>
            </a:endParaRPr>
          </a:p>
        </p:txBody>
      </p:sp>
      <p:sp>
        <p:nvSpPr>
          <p:cNvPr id="54" name="文本框 53"/>
          <p:cNvSpPr txBox="1"/>
          <p:nvPr/>
        </p:nvSpPr>
        <p:spPr>
          <a:xfrm>
            <a:off x="5303792" y="5792890"/>
            <a:ext cx="6200775"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Tasks</a:t>
            </a:r>
            <a:endParaRPr lang="en-US" altLang="zh-CN" sz="4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11785"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One</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One and choose the best answer to each question.</a:t>
            </a:r>
            <a:endParaRPr lang="zh-CN" altLang="en-US" sz="2000" b="1">
              <a:solidFill>
                <a:srgbClr val="319095"/>
              </a:solidFill>
              <a:latin typeface="Times New Roman" panose="02020603050405020304" charset="0"/>
              <a:cs typeface="Times New Roman" panose="02020603050405020304" charset="0"/>
            </a:endParaRPr>
          </a:p>
        </p:txBody>
      </p:sp>
      <p:sp>
        <p:nvSpPr>
          <p:cNvPr id="10" name="文本框 9"/>
          <p:cNvSpPr txBox="1"/>
          <p:nvPr/>
        </p:nvSpPr>
        <p:spPr>
          <a:xfrm>
            <a:off x="1286510" y="1599565"/>
            <a:ext cx="10090785" cy="5077460"/>
          </a:xfrm>
          <a:prstGeom prst="rect">
            <a:avLst/>
          </a:prstGeom>
          <a:noFill/>
        </p:spPr>
        <p:txBody>
          <a:bodyPr wrap="square" rtlCol="0" anchor="t">
            <a:spAutoFit/>
          </a:bodyPr>
          <a:p>
            <a:pPr algn="just"/>
            <a:r>
              <a:rPr lang="zh-CN" altLang="en-US" b="1">
                <a:latin typeface="Times New Roman" panose="02020603050405020304" charset="0"/>
                <a:cs typeface="Times New Roman" panose="02020603050405020304" charset="0"/>
              </a:rPr>
              <a:t>1. Why does the author say the Pyramid of the Niches is of great significance to El Tajin people?</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A. Because it is situated in a famous place in Mexico.</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B. Because it boasts many archaeological discoveries.</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C. Because the number of its niches is practically equal to that of the days in the solar year.</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D. Because El Tajin people were stunningly creative.</a:t>
            </a:r>
            <a:endParaRPr lang="zh-CN" altLang="en-US">
              <a:latin typeface="Times New Roman" panose="02020603050405020304" charset="0"/>
              <a:cs typeface="Times New Roman" panose="02020603050405020304" charset="0"/>
            </a:endParaRPr>
          </a:p>
          <a:p>
            <a:pPr algn="just"/>
            <a:endParaRPr lang="zh-CN" altLang="en-US">
              <a:latin typeface="Times New Roman" panose="02020603050405020304" charset="0"/>
              <a:cs typeface="Times New Roman" panose="02020603050405020304" charset="0"/>
            </a:endParaRPr>
          </a:p>
          <a:p>
            <a:pPr algn="just"/>
            <a:r>
              <a:rPr lang="zh-CN" altLang="en-US" b="1">
                <a:latin typeface="Times New Roman" panose="02020603050405020304" charset="0"/>
                <a:cs typeface="Times New Roman" panose="02020603050405020304" charset="0"/>
              </a:rPr>
              <a:t>2. Which of the following statements is true according to the passage?</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A. El Tajin was first discovered by Mexican locals.</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B. The Pyramid of the Niches has now 7 tiers in total.</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C. Some niches of the Pyramid on the same tier are not evenly-shaped.</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D. There is a way of access to the top of the temple on one side.</a:t>
            </a:r>
            <a:endParaRPr lang="zh-CN" altLang="en-US">
              <a:latin typeface="Times New Roman" panose="02020603050405020304" charset="0"/>
              <a:cs typeface="Times New Roman" panose="02020603050405020304" charset="0"/>
            </a:endParaRPr>
          </a:p>
          <a:p>
            <a:pPr algn="just"/>
            <a:endParaRPr lang="zh-CN" altLang="en-US">
              <a:latin typeface="Times New Roman" panose="02020603050405020304" charset="0"/>
              <a:cs typeface="Times New Roman" panose="02020603050405020304" charset="0"/>
            </a:endParaRPr>
          </a:p>
          <a:p>
            <a:pPr algn="just"/>
            <a:r>
              <a:rPr lang="zh-CN" altLang="en-US" b="1">
                <a:latin typeface="Times New Roman" panose="02020603050405020304" charset="0"/>
                <a:cs typeface="Times New Roman" panose="02020603050405020304" charset="0"/>
              </a:rPr>
              <a:t>3. The temple itself and the niches were printed respectively in red and in black for the purpose of </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________.</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A. highlighting the difference</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B. contrasting the stone with the color of the temple</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C. making the temple more grand</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    D. protecting the niches from corrosion</a:t>
            </a:r>
            <a:endParaRPr lang="zh-CN" altLang="en-US">
              <a:latin typeface="Times New Roman" panose="02020603050405020304" charset="0"/>
              <a:cs typeface="Times New Roman" panose="02020603050405020304" charset="0"/>
            </a:endParaRPr>
          </a:p>
        </p:txBody>
      </p:sp>
      <p:sp>
        <p:nvSpPr>
          <p:cNvPr id="11" name="文本框 10"/>
          <p:cNvSpPr txBox="1"/>
          <p:nvPr/>
        </p:nvSpPr>
        <p:spPr>
          <a:xfrm>
            <a:off x="867410" y="1442085"/>
            <a:ext cx="419100" cy="583565"/>
          </a:xfrm>
          <a:prstGeom prst="rect">
            <a:avLst/>
          </a:prstGeom>
          <a:noFill/>
        </p:spPr>
        <p:txBody>
          <a:bodyPr wrap="square" rtlCol="0" anchor="t">
            <a:spAutoFit/>
          </a:bodyPr>
          <a:p>
            <a:r>
              <a:rPr lang="zh-CN" altLang="en-US" sz="3200">
                <a:solidFill>
                  <a:srgbClr val="C00000"/>
                </a:solidFill>
              </a:rPr>
              <a:t>C</a:t>
            </a:r>
            <a:endParaRPr lang="zh-CN" altLang="en-US" sz="3200">
              <a:solidFill>
                <a:srgbClr val="C00000"/>
              </a:solidFill>
            </a:endParaRPr>
          </a:p>
        </p:txBody>
      </p:sp>
      <p:sp>
        <p:nvSpPr>
          <p:cNvPr id="12" name="文本框 11"/>
          <p:cNvSpPr txBox="1"/>
          <p:nvPr/>
        </p:nvSpPr>
        <p:spPr>
          <a:xfrm>
            <a:off x="867410" y="3136900"/>
            <a:ext cx="419100" cy="583565"/>
          </a:xfrm>
          <a:prstGeom prst="rect">
            <a:avLst/>
          </a:prstGeom>
          <a:noFill/>
        </p:spPr>
        <p:txBody>
          <a:bodyPr wrap="square" rtlCol="0" anchor="t">
            <a:spAutoFit/>
          </a:bodyPr>
          <a:p>
            <a:r>
              <a:rPr lang="en-US" altLang="zh-CN" sz="3200">
                <a:solidFill>
                  <a:srgbClr val="C00000"/>
                </a:solidFill>
              </a:rPr>
              <a:t>D</a:t>
            </a:r>
            <a:endParaRPr lang="en-US" altLang="zh-CN" sz="3200">
              <a:solidFill>
                <a:srgbClr val="C00000"/>
              </a:solidFill>
            </a:endParaRPr>
          </a:p>
        </p:txBody>
      </p:sp>
      <p:sp>
        <p:nvSpPr>
          <p:cNvPr id="20" name="文本框 19"/>
          <p:cNvSpPr txBox="1"/>
          <p:nvPr/>
        </p:nvSpPr>
        <p:spPr>
          <a:xfrm>
            <a:off x="867410" y="4764405"/>
            <a:ext cx="419100" cy="583565"/>
          </a:xfrm>
          <a:prstGeom prst="rect">
            <a:avLst/>
          </a:prstGeom>
          <a:noFill/>
        </p:spPr>
        <p:txBody>
          <a:bodyPr wrap="square" rtlCol="0" anchor="t">
            <a:spAutoFit/>
          </a:bodyPr>
          <a:p>
            <a:r>
              <a:rPr lang="en-US" altLang="zh-CN" sz="3200">
                <a:solidFill>
                  <a:srgbClr val="C00000"/>
                </a:solidFill>
              </a:rPr>
              <a:t>A</a:t>
            </a:r>
            <a:endParaRPr lang="en-US" altLang="zh-CN" sz="32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11785"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One</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One and choose the best answer to each question.</a:t>
            </a:r>
            <a:endParaRPr lang="zh-CN" altLang="en-US" sz="2000" b="1">
              <a:solidFill>
                <a:srgbClr val="319095"/>
              </a:solidFill>
              <a:latin typeface="Times New Roman" panose="02020603050405020304" charset="0"/>
              <a:cs typeface="Times New Roman" panose="02020603050405020304" charset="0"/>
            </a:endParaRPr>
          </a:p>
        </p:txBody>
      </p:sp>
      <p:sp>
        <p:nvSpPr>
          <p:cNvPr id="10" name="文本框 9"/>
          <p:cNvSpPr txBox="1"/>
          <p:nvPr/>
        </p:nvSpPr>
        <p:spPr>
          <a:xfrm>
            <a:off x="1320165" y="2139950"/>
            <a:ext cx="10090785" cy="3415030"/>
          </a:xfrm>
          <a:prstGeom prst="rect">
            <a:avLst/>
          </a:prstGeom>
          <a:noFill/>
        </p:spPr>
        <p:txBody>
          <a:bodyPr wrap="square" rtlCol="0" anchor="t">
            <a:spAutoFit/>
          </a:bodyPr>
          <a:p>
            <a:pPr algn="just"/>
            <a:r>
              <a:rPr lang="zh-CN" altLang="en-US" b="1">
                <a:latin typeface="Times New Roman" panose="02020603050405020304" charset="0"/>
                <a:cs typeface="Times New Roman" panose="02020603050405020304" charset="0"/>
              </a:rPr>
              <a:t>4. It can be seen from the passage that ________.</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A. Locals in El Tajin failed to take care of the Pyramid of the Niches</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B. Mayans used two calendar systems, which were identical every 52 years</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C. El Tajin was rediscovered late in the 1800’s by a Spanish colonizer</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D. The Mexican government did nothing to excavate El Tajin</a:t>
            </a:r>
            <a:endParaRPr lang="zh-CN" altLang="en-US">
              <a:latin typeface="Times New Roman" panose="02020603050405020304" charset="0"/>
              <a:cs typeface="Times New Roman" panose="02020603050405020304" charset="0"/>
            </a:endParaRPr>
          </a:p>
          <a:p>
            <a:pPr algn="just"/>
            <a:endParaRPr lang="zh-CN" altLang="en-US" b="1">
              <a:latin typeface="Times New Roman" panose="02020603050405020304" charset="0"/>
              <a:cs typeface="Times New Roman" panose="02020603050405020304" charset="0"/>
            </a:endParaRPr>
          </a:p>
          <a:p>
            <a:pPr algn="just"/>
            <a:r>
              <a:rPr lang="zh-CN" altLang="en-US" b="1">
                <a:latin typeface="Times New Roman" panose="02020603050405020304" charset="0"/>
                <a:cs typeface="Times New Roman" panose="02020603050405020304" charset="0"/>
              </a:rPr>
              <a:t>5. The passage is mainly about ________.</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A. the beauty of El Tajin</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B. the wisdom of the locals in El Tajin</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C. the description of the Pyramid of the Niches</a:t>
            </a:r>
            <a:endParaRPr lang="zh-CN" altLang="en-US">
              <a:latin typeface="Times New Roman" panose="02020603050405020304" charset="0"/>
              <a:cs typeface="Times New Roman" panose="02020603050405020304" charset="0"/>
            </a:endParaRPr>
          </a:p>
          <a:p>
            <a:pPr algn="just"/>
            <a:r>
              <a:rPr lang="zh-CN" altLang="en-US">
                <a:latin typeface="Times New Roman" panose="02020603050405020304" charset="0"/>
                <a:cs typeface="Times New Roman" panose="02020603050405020304" charset="0"/>
              </a:rPr>
              <a:t>D. the excavation of El Tajin</a:t>
            </a:r>
            <a:endParaRPr lang="zh-CN" altLang="en-US" b="1">
              <a:latin typeface="Times New Roman" panose="02020603050405020304" charset="0"/>
              <a:cs typeface="Times New Roman" panose="02020603050405020304" charset="0"/>
            </a:endParaRPr>
          </a:p>
          <a:p>
            <a:pPr algn="just"/>
            <a:endParaRPr lang="zh-CN" altLang="en-US" b="1">
              <a:latin typeface="Times New Roman" panose="02020603050405020304" charset="0"/>
              <a:cs typeface="Times New Roman" panose="02020603050405020304" charset="0"/>
            </a:endParaRPr>
          </a:p>
        </p:txBody>
      </p:sp>
      <p:sp>
        <p:nvSpPr>
          <p:cNvPr id="11" name="文本框 10"/>
          <p:cNvSpPr txBox="1"/>
          <p:nvPr/>
        </p:nvSpPr>
        <p:spPr>
          <a:xfrm>
            <a:off x="929005" y="1926590"/>
            <a:ext cx="391160" cy="583565"/>
          </a:xfrm>
          <a:prstGeom prst="rect">
            <a:avLst/>
          </a:prstGeom>
          <a:noFill/>
        </p:spPr>
        <p:txBody>
          <a:bodyPr wrap="square" rtlCol="0" anchor="t">
            <a:spAutoFit/>
          </a:bodyPr>
          <a:p>
            <a:r>
              <a:rPr lang="en-US" altLang="zh-CN" sz="3200">
                <a:solidFill>
                  <a:srgbClr val="C00000"/>
                </a:solidFill>
              </a:rPr>
              <a:t>B</a:t>
            </a:r>
            <a:endParaRPr lang="en-US" altLang="zh-CN" sz="3200">
              <a:solidFill>
                <a:srgbClr val="C00000"/>
              </a:solidFill>
            </a:endParaRPr>
          </a:p>
        </p:txBody>
      </p:sp>
      <p:sp>
        <p:nvSpPr>
          <p:cNvPr id="12" name="文本框 11"/>
          <p:cNvSpPr txBox="1"/>
          <p:nvPr/>
        </p:nvSpPr>
        <p:spPr>
          <a:xfrm>
            <a:off x="929005" y="3627755"/>
            <a:ext cx="419100" cy="583565"/>
          </a:xfrm>
          <a:prstGeom prst="rect">
            <a:avLst/>
          </a:prstGeom>
          <a:noFill/>
        </p:spPr>
        <p:txBody>
          <a:bodyPr wrap="square" rtlCol="0" anchor="t">
            <a:spAutoFit/>
          </a:bodyPr>
          <a:p>
            <a:r>
              <a:rPr lang="zh-CN" altLang="en-US" sz="3200">
                <a:solidFill>
                  <a:srgbClr val="C00000"/>
                </a:solidFill>
              </a:rPr>
              <a:t>C</a:t>
            </a:r>
            <a:endParaRPr lang="zh-CN" altLang="en-US" sz="32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246743"/>
            <a:ext cx="3164114" cy="435428"/>
            <a:chOff x="0" y="246743"/>
            <a:chExt cx="3164114" cy="435428"/>
          </a:xfrm>
        </p:grpSpPr>
        <p:sp>
          <p:nvSpPr>
            <p:cNvPr id="4" name="矩形 3"/>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9027886" y="6241143"/>
            <a:ext cx="3164114" cy="435428"/>
            <a:chOff x="0" y="246743"/>
            <a:chExt cx="3164114" cy="435428"/>
          </a:xfrm>
        </p:grpSpPr>
        <p:sp>
          <p:nvSpPr>
            <p:cNvPr id="15" name="矩形 14"/>
            <p:cNvSpPr/>
            <p:nvPr/>
          </p:nvSpPr>
          <p:spPr>
            <a:xfrm>
              <a:off x="0" y="246743"/>
              <a:ext cx="3164114" cy="435428"/>
            </a:xfrm>
            <a:prstGeom prst="rect">
              <a:avLst/>
            </a:prstGeom>
            <a:solidFill>
              <a:srgbClr val="F58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246743"/>
              <a:ext cx="761773" cy="435428"/>
            </a:xfrm>
            <a:prstGeom prst="rect">
              <a:avLst/>
            </a:prstGeom>
            <a:solidFill>
              <a:srgbClr val="FD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7000" y="246743"/>
              <a:ext cx="761773" cy="435428"/>
            </a:xfrm>
            <a:prstGeom prst="rect">
              <a:avLst/>
            </a:prstGeom>
            <a:solidFill>
              <a:srgbClr val="A0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6600" y="246743"/>
              <a:ext cx="761773" cy="435428"/>
            </a:xfrm>
            <a:prstGeom prst="rect">
              <a:avLst/>
            </a:prstGeom>
            <a:solidFill>
              <a:srgbClr val="5FC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55773" y="246743"/>
              <a:ext cx="761773" cy="435428"/>
            </a:xfrm>
            <a:prstGeom prst="rect">
              <a:avLst/>
            </a:prstGeom>
            <a:solidFill>
              <a:srgbClr val="319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Freeform 189"/>
          <p:cNvSpPr>
            <a:spLocks noEditPoints="1"/>
          </p:cNvSpPr>
          <p:nvPr/>
        </p:nvSpPr>
        <p:spPr bwMode="auto">
          <a:xfrm>
            <a:off x="2870138" y="1960406"/>
            <a:ext cx="287977" cy="254229"/>
          </a:xfrm>
          <a:custGeom>
            <a:avLst/>
            <a:gdLst>
              <a:gd name="T0" fmla="*/ 128 w 128"/>
              <a:gd name="T1" fmla="*/ 65 h 113"/>
              <a:gd name="T2" fmla="*/ 104 w 128"/>
              <a:gd name="T3" fmla="*/ 0 h 113"/>
              <a:gd name="T4" fmla="*/ 24 w 128"/>
              <a:gd name="T5" fmla="*/ 0 h 113"/>
              <a:gd name="T6" fmla="*/ 0 w 128"/>
              <a:gd name="T7" fmla="*/ 65 h 113"/>
              <a:gd name="T8" fmla="*/ 0 w 128"/>
              <a:gd name="T9" fmla="*/ 113 h 113"/>
              <a:gd name="T10" fmla="*/ 128 w 128"/>
              <a:gd name="T11" fmla="*/ 113 h 113"/>
              <a:gd name="T12" fmla="*/ 128 w 128"/>
              <a:gd name="T13" fmla="*/ 65 h 113"/>
              <a:gd name="T14" fmla="*/ 82 w 128"/>
              <a:gd name="T15" fmla="*/ 65 h 113"/>
              <a:gd name="T16" fmla="*/ 74 w 128"/>
              <a:gd name="T17" fmla="*/ 79 h 113"/>
              <a:gd name="T18" fmla="*/ 54 w 128"/>
              <a:gd name="T19" fmla="*/ 79 h 113"/>
              <a:gd name="T20" fmla="*/ 46 w 128"/>
              <a:gd name="T21" fmla="*/ 65 h 113"/>
              <a:gd name="T22" fmla="*/ 16 w 128"/>
              <a:gd name="T23" fmla="*/ 65 h 113"/>
              <a:gd name="T24" fmla="*/ 32 w 128"/>
              <a:gd name="T25" fmla="*/ 15 h 113"/>
              <a:gd name="T26" fmla="*/ 96 w 128"/>
              <a:gd name="T27" fmla="*/ 15 h 113"/>
              <a:gd name="T28" fmla="*/ 112 w 128"/>
              <a:gd name="T29" fmla="*/ 65 h 113"/>
              <a:gd name="T30" fmla="*/ 82 w 128"/>
              <a:gd name="T31"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3">
                <a:moveTo>
                  <a:pt x="128" y="65"/>
                </a:moveTo>
                <a:lnTo>
                  <a:pt x="104" y="0"/>
                </a:lnTo>
                <a:lnTo>
                  <a:pt x="24" y="0"/>
                </a:lnTo>
                <a:lnTo>
                  <a:pt x="0" y="65"/>
                </a:lnTo>
                <a:lnTo>
                  <a:pt x="0" y="113"/>
                </a:lnTo>
                <a:lnTo>
                  <a:pt x="128" y="113"/>
                </a:lnTo>
                <a:lnTo>
                  <a:pt x="128" y="65"/>
                </a:lnTo>
                <a:close/>
                <a:moveTo>
                  <a:pt x="82" y="65"/>
                </a:moveTo>
                <a:lnTo>
                  <a:pt x="74" y="79"/>
                </a:lnTo>
                <a:lnTo>
                  <a:pt x="54" y="79"/>
                </a:lnTo>
                <a:lnTo>
                  <a:pt x="46" y="65"/>
                </a:lnTo>
                <a:lnTo>
                  <a:pt x="16" y="65"/>
                </a:lnTo>
                <a:lnTo>
                  <a:pt x="32" y="15"/>
                </a:lnTo>
                <a:lnTo>
                  <a:pt x="96" y="15"/>
                </a:lnTo>
                <a:lnTo>
                  <a:pt x="112" y="65"/>
                </a:lnTo>
                <a:lnTo>
                  <a:pt x="82" y="65"/>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4373967" y="3628025"/>
            <a:ext cx="287977" cy="254229"/>
            <a:chOff x="1924871" y="5389309"/>
            <a:chExt cx="203200" cy="179387"/>
          </a:xfrm>
          <a:solidFill>
            <a:schemeClr val="tx1">
              <a:lumMod val="85000"/>
              <a:lumOff val="15000"/>
            </a:schemeClr>
          </a:solidFill>
        </p:grpSpPr>
        <p:sp>
          <p:nvSpPr>
            <p:cNvPr id="39" name="Freeform 199"/>
            <p:cNvSpPr/>
            <p:nvPr/>
          </p:nvSpPr>
          <p:spPr bwMode="auto">
            <a:xfrm>
              <a:off x="1924871" y="5389309"/>
              <a:ext cx="203200" cy="179387"/>
            </a:xfrm>
            <a:custGeom>
              <a:avLst/>
              <a:gdLst>
                <a:gd name="T0" fmla="*/ 128 w 128"/>
                <a:gd name="T1" fmla="*/ 65 h 113"/>
                <a:gd name="T2" fmla="*/ 104 w 128"/>
                <a:gd name="T3" fmla="*/ 0 h 113"/>
                <a:gd name="T4" fmla="*/ 83 w 128"/>
                <a:gd name="T5" fmla="*/ 0 h 113"/>
                <a:gd name="T6" fmla="*/ 83 w 128"/>
                <a:gd name="T7" fmla="*/ 15 h 113"/>
                <a:gd name="T8" fmla="*/ 96 w 128"/>
                <a:gd name="T9" fmla="*/ 15 h 113"/>
                <a:gd name="T10" fmla="*/ 112 w 128"/>
                <a:gd name="T11" fmla="*/ 65 h 113"/>
                <a:gd name="T12" fmla="*/ 82 w 128"/>
                <a:gd name="T13" fmla="*/ 65 h 113"/>
                <a:gd name="T14" fmla="*/ 74 w 128"/>
                <a:gd name="T15" fmla="*/ 79 h 113"/>
                <a:gd name="T16" fmla="*/ 54 w 128"/>
                <a:gd name="T17" fmla="*/ 79 h 113"/>
                <a:gd name="T18" fmla="*/ 46 w 128"/>
                <a:gd name="T19" fmla="*/ 65 h 113"/>
                <a:gd name="T20" fmla="*/ 16 w 128"/>
                <a:gd name="T21" fmla="*/ 65 h 113"/>
                <a:gd name="T22" fmla="*/ 32 w 128"/>
                <a:gd name="T23" fmla="*/ 15 h 113"/>
                <a:gd name="T24" fmla="*/ 45 w 128"/>
                <a:gd name="T25" fmla="*/ 15 h 113"/>
                <a:gd name="T26" fmla="*/ 45 w 128"/>
                <a:gd name="T27" fmla="*/ 0 h 113"/>
                <a:gd name="T28" fmla="*/ 24 w 128"/>
                <a:gd name="T29" fmla="*/ 0 h 113"/>
                <a:gd name="T30" fmla="*/ 0 w 128"/>
                <a:gd name="T31" fmla="*/ 65 h 113"/>
                <a:gd name="T32" fmla="*/ 0 w 128"/>
                <a:gd name="T33" fmla="*/ 113 h 113"/>
                <a:gd name="T34" fmla="*/ 128 w 128"/>
                <a:gd name="T35" fmla="*/ 113 h 113"/>
                <a:gd name="T36" fmla="*/ 128 w 12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3">
                  <a:moveTo>
                    <a:pt x="128" y="65"/>
                  </a:moveTo>
                  <a:lnTo>
                    <a:pt x="104" y="0"/>
                  </a:lnTo>
                  <a:lnTo>
                    <a:pt x="83" y="0"/>
                  </a:lnTo>
                  <a:lnTo>
                    <a:pt x="83" y="15"/>
                  </a:lnTo>
                  <a:lnTo>
                    <a:pt x="96" y="15"/>
                  </a:lnTo>
                  <a:lnTo>
                    <a:pt x="112" y="65"/>
                  </a:lnTo>
                  <a:lnTo>
                    <a:pt x="82" y="65"/>
                  </a:lnTo>
                  <a:lnTo>
                    <a:pt x="74" y="79"/>
                  </a:lnTo>
                  <a:lnTo>
                    <a:pt x="54" y="79"/>
                  </a:lnTo>
                  <a:lnTo>
                    <a:pt x="46" y="65"/>
                  </a:lnTo>
                  <a:lnTo>
                    <a:pt x="16" y="65"/>
                  </a:lnTo>
                  <a:lnTo>
                    <a:pt x="32" y="15"/>
                  </a:lnTo>
                  <a:lnTo>
                    <a:pt x="45" y="15"/>
                  </a:lnTo>
                  <a:lnTo>
                    <a:pt x="45" y="0"/>
                  </a:lnTo>
                  <a:lnTo>
                    <a:pt x="24" y="0"/>
                  </a:lnTo>
                  <a:lnTo>
                    <a:pt x="0" y="65"/>
                  </a:lnTo>
                  <a:lnTo>
                    <a:pt x="0" y="113"/>
                  </a:lnTo>
                  <a:lnTo>
                    <a:pt x="128" y="113"/>
                  </a:lnTo>
                  <a:lnTo>
                    <a:pt x="128" y="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00"/>
            <p:cNvSpPr/>
            <p:nvPr/>
          </p:nvSpPr>
          <p:spPr bwMode="auto">
            <a:xfrm>
              <a:off x="1975671" y="5389309"/>
              <a:ext cx="100012" cy="111125"/>
            </a:xfrm>
            <a:custGeom>
              <a:avLst/>
              <a:gdLst>
                <a:gd name="T0" fmla="*/ 24 w 63"/>
                <a:gd name="T1" fmla="*/ 34 h 70"/>
                <a:gd name="T2" fmla="*/ 0 w 63"/>
                <a:gd name="T3" fmla="*/ 34 h 70"/>
                <a:gd name="T4" fmla="*/ 32 w 63"/>
                <a:gd name="T5" fmla="*/ 70 h 70"/>
                <a:gd name="T6" fmla="*/ 63 w 63"/>
                <a:gd name="T7" fmla="*/ 34 h 70"/>
                <a:gd name="T8" fmla="*/ 40 w 63"/>
                <a:gd name="T9" fmla="*/ 34 h 70"/>
                <a:gd name="T10" fmla="*/ 40 w 63"/>
                <a:gd name="T11" fmla="*/ 0 h 70"/>
                <a:gd name="T12" fmla="*/ 24 w 63"/>
                <a:gd name="T13" fmla="*/ 0 h 70"/>
                <a:gd name="T14" fmla="*/ 24 w 63"/>
                <a:gd name="T15" fmla="*/ 34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0">
                  <a:moveTo>
                    <a:pt x="24" y="34"/>
                  </a:moveTo>
                  <a:lnTo>
                    <a:pt x="0" y="34"/>
                  </a:lnTo>
                  <a:lnTo>
                    <a:pt x="32" y="70"/>
                  </a:lnTo>
                  <a:lnTo>
                    <a:pt x="63" y="34"/>
                  </a:lnTo>
                  <a:lnTo>
                    <a:pt x="40" y="34"/>
                  </a:lnTo>
                  <a:lnTo>
                    <a:pt x="40" y="0"/>
                  </a:lnTo>
                  <a:lnTo>
                    <a:pt x="24" y="0"/>
                  </a:lnTo>
                  <a:lnTo>
                    <a:pt x="24"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5912475" y="5267246"/>
            <a:ext cx="233981" cy="287977"/>
            <a:chOff x="1943921" y="5784597"/>
            <a:chExt cx="165100" cy="203200"/>
          </a:xfrm>
          <a:solidFill>
            <a:schemeClr val="bg1"/>
          </a:solidFill>
        </p:grpSpPr>
        <p:sp>
          <p:nvSpPr>
            <p:cNvPr id="34" name="Freeform 313"/>
            <p:cNvSpPr>
              <a:spLocks noEditPoints="1"/>
            </p:cNvSpPr>
            <p:nvPr/>
          </p:nvSpPr>
          <p:spPr bwMode="auto">
            <a:xfrm>
              <a:off x="1966146" y="5841747"/>
              <a:ext cx="120650" cy="127000"/>
            </a:xfrm>
            <a:custGeom>
              <a:avLst/>
              <a:gdLst>
                <a:gd name="T0" fmla="*/ 13 w 76"/>
                <a:gd name="T1" fmla="*/ 80 h 80"/>
                <a:gd name="T2" fmla="*/ 62 w 76"/>
                <a:gd name="T3" fmla="*/ 80 h 80"/>
                <a:gd name="T4" fmla="*/ 76 w 76"/>
                <a:gd name="T5" fmla="*/ 0 h 80"/>
                <a:gd name="T6" fmla="*/ 0 w 76"/>
                <a:gd name="T7" fmla="*/ 0 h 80"/>
                <a:gd name="T8" fmla="*/ 13 w 76"/>
                <a:gd name="T9" fmla="*/ 80 h 80"/>
                <a:gd name="T10" fmla="*/ 52 w 76"/>
                <a:gd name="T11" fmla="*/ 9 h 80"/>
                <a:gd name="T12" fmla="*/ 62 w 76"/>
                <a:gd name="T13" fmla="*/ 9 h 80"/>
                <a:gd name="T14" fmla="*/ 52 w 76"/>
                <a:gd name="T15" fmla="*/ 71 h 80"/>
                <a:gd name="T16" fmla="*/ 41 w 76"/>
                <a:gd name="T17" fmla="*/ 71 h 80"/>
                <a:gd name="T18" fmla="*/ 52 w 76"/>
                <a:gd name="T19" fmla="*/ 9 h 80"/>
                <a:gd name="T20" fmla="*/ 24 w 76"/>
                <a:gd name="T21" fmla="*/ 9 h 80"/>
                <a:gd name="T22" fmla="*/ 34 w 76"/>
                <a:gd name="T23" fmla="*/ 71 h 80"/>
                <a:gd name="T24" fmla="*/ 24 w 76"/>
                <a:gd name="T25" fmla="*/ 71 h 80"/>
                <a:gd name="T26" fmla="*/ 13 w 76"/>
                <a:gd name="T27" fmla="*/ 9 h 80"/>
                <a:gd name="T28" fmla="*/ 24 w 76"/>
                <a:gd name="T2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80">
                  <a:moveTo>
                    <a:pt x="13" y="80"/>
                  </a:moveTo>
                  <a:lnTo>
                    <a:pt x="62" y="80"/>
                  </a:lnTo>
                  <a:lnTo>
                    <a:pt x="76" y="0"/>
                  </a:lnTo>
                  <a:lnTo>
                    <a:pt x="0" y="0"/>
                  </a:lnTo>
                  <a:lnTo>
                    <a:pt x="13" y="80"/>
                  </a:lnTo>
                  <a:close/>
                  <a:moveTo>
                    <a:pt x="52" y="9"/>
                  </a:moveTo>
                  <a:lnTo>
                    <a:pt x="62" y="9"/>
                  </a:lnTo>
                  <a:lnTo>
                    <a:pt x="52" y="71"/>
                  </a:lnTo>
                  <a:lnTo>
                    <a:pt x="41" y="71"/>
                  </a:lnTo>
                  <a:lnTo>
                    <a:pt x="52" y="9"/>
                  </a:lnTo>
                  <a:close/>
                  <a:moveTo>
                    <a:pt x="24" y="9"/>
                  </a:moveTo>
                  <a:lnTo>
                    <a:pt x="34" y="71"/>
                  </a:lnTo>
                  <a:lnTo>
                    <a:pt x="24" y="71"/>
                  </a:lnTo>
                  <a:lnTo>
                    <a:pt x="13" y="9"/>
                  </a:lnTo>
                  <a:lnTo>
                    <a:pt x="2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14"/>
            <p:cNvSpPr>
              <a:spLocks noEditPoints="1"/>
            </p:cNvSpPr>
            <p:nvPr/>
          </p:nvSpPr>
          <p:spPr bwMode="auto">
            <a:xfrm>
              <a:off x="1943921" y="5824284"/>
              <a:ext cx="165100" cy="163513"/>
            </a:xfrm>
            <a:custGeom>
              <a:avLst/>
              <a:gdLst>
                <a:gd name="T0" fmla="*/ 17 w 104"/>
                <a:gd name="T1" fmla="*/ 103 h 103"/>
                <a:gd name="T2" fmla="*/ 86 w 104"/>
                <a:gd name="T3" fmla="*/ 103 h 103"/>
                <a:gd name="T4" fmla="*/ 104 w 104"/>
                <a:gd name="T5" fmla="*/ 0 h 103"/>
                <a:gd name="T6" fmla="*/ 0 w 104"/>
                <a:gd name="T7" fmla="*/ 0 h 103"/>
                <a:gd name="T8" fmla="*/ 17 w 104"/>
                <a:gd name="T9" fmla="*/ 103 h 103"/>
                <a:gd name="T10" fmla="*/ 76 w 104"/>
                <a:gd name="T11" fmla="*/ 91 h 103"/>
                <a:gd name="T12" fmla="*/ 27 w 104"/>
                <a:gd name="T13" fmla="*/ 91 h 103"/>
                <a:gd name="T14" fmla="*/ 14 w 104"/>
                <a:gd name="T15" fmla="*/ 11 h 103"/>
                <a:gd name="T16" fmla="*/ 90 w 104"/>
                <a:gd name="T17" fmla="*/ 11 h 103"/>
                <a:gd name="T18" fmla="*/ 76 w 104"/>
                <a:gd name="T19"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3">
                  <a:moveTo>
                    <a:pt x="17" y="103"/>
                  </a:moveTo>
                  <a:lnTo>
                    <a:pt x="86" y="103"/>
                  </a:lnTo>
                  <a:lnTo>
                    <a:pt x="104" y="0"/>
                  </a:lnTo>
                  <a:lnTo>
                    <a:pt x="0" y="0"/>
                  </a:lnTo>
                  <a:lnTo>
                    <a:pt x="17" y="103"/>
                  </a:lnTo>
                  <a:close/>
                  <a:moveTo>
                    <a:pt x="76" y="91"/>
                  </a:moveTo>
                  <a:lnTo>
                    <a:pt x="27" y="91"/>
                  </a:lnTo>
                  <a:lnTo>
                    <a:pt x="14" y="11"/>
                  </a:lnTo>
                  <a:lnTo>
                    <a:pt x="90" y="11"/>
                  </a:lnTo>
                  <a:lnTo>
                    <a:pt x="7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15"/>
            <p:cNvSpPr/>
            <p:nvPr/>
          </p:nvSpPr>
          <p:spPr bwMode="auto">
            <a:xfrm>
              <a:off x="1943921" y="5784597"/>
              <a:ext cx="165100" cy="25400"/>
            </a:xfrm>
            <a:custGeom>
              <a:avLst/>
              <a:gdLst>
                <a:gd name="T0" fmla="*/ 69 w 104"/>
                <a:gd name="T1" fmla="*/ 7 h 16"/>
                <a:gd name="T2" fmla="*/ 69 w 104"/>
                <a:gd name="T3" fmla="*/ 0 h 16"/>
                <a:gd name="T4" fmla="*/ 34 w 104"/>
                <a:gd name="T5" fmla="*/ 0 h 16"/>
                <a:gd name="T6" fmla="*/ 34 w 104"/>
                <a:gd name="T7" fmla="*/ 7 h 16"/>
                <a:gd name="T8" fmla="*/ 0 w 104"/>
                <a:gd name="T9" fmla="*/ 7 h 16"/>
                <a:gd name="T10" fmla="*/ 0 w 104"/>
                <a:gd name="T11" fmla="*/ 16 h 16"/>
                <a:gd name="T12" fmla="*/ 104 w 104"/>
                <a:gd name="T13" fmla="*/ 16 h 16"/>
                <a:gd name="T14" fmla="*/ 104 w 104"/>
                <a:gd name="T15" fmla="*/ 7 h 16"/>
                <a:gd name="T16" fmla="*/ 69 w 104"/>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6">
                  <a:moveTo>
                    <a:pt x="69" y="7"/>
                  </a:moveTo>
                  <a:lnTo>
                    <a:pt x="69" y="0"/>
                  </a:lnTo>
                  <a:lnTo>
                    <a:pt x="34" y="0"/>
                  </a:lnTo>
                  <a:lnTo>
                    <a:pt x="34" y="7"/>
                  </a:lnTo>
                  <a:lnTo>
                    <a:pt x="0" y="7"/>
                  </a:lnTo>
                  <a:lnTo>
                    <a:pt x="0" y="16"/>
                  </a:lnTo>
                  <a:lnTo>
                    <a:pt x="104" y="16"/>
                  </a:lnTo>
                  <a:lnTo>
                    <a:pt x="104" y="7"/>
                  </a:lnTo>
                  <a:lnTo>
                    <a:pt x="6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16"/>
            <p:cNvSpPr/>
            <p:nvPr/>
          </p:nvSpPr>
          <p:spPr bwMode="auto">
            <a:xfrm>
              <a:off x="1986784" y="5856034"/>
              <a:ext cx="33337" cy="98425"/>
            </a:xfrm>
            <a:custGeom>
              <a:avLst/>
              <a:gdLst>
                <a:gd name="T0" fmla="*/ 21 w 21"/>
                <a:gd name="T1" fmla="*/ 62 h 62"/>
                <a:gd name="T2" fmla="*/ 11 w 21"/>
                <a:gd name="T3" fmla="*/ 0 h 62"/>
                <a:gd name="T4" fmla="*/ 0 w 21"/>
                <a:gd name="T5" fmla="*/ 0 h 62"/>
                <a:gd name="T6" fmla="*/ 11 w 21"/>
                <a:gd name="T7" fmla="*/ 62 h 62"/>
                <a:gd name="T8" fmla="*/ 21 w 21"/>
                <a:gd name="T9" fmla="*/ 62 h 62"/>
              </a:gdLst>
              <a:ahLst/>
              <a:cxnLst>
                <a:cxn ang="0">
                  <a:pos x="T0" y="T1"/>
                </a:cxn>
                <a:cxn ang="0">
                  <a:pos x="T2" y="T3"/>
                </a:cxn>
                <a:cxn ang="0">
                  <a:pos x="T4" y="T5"/>
                </a:cxn>
                <a:cxn ang="0">
                  <a:pos x="T6" y="T7"/>
                </a:cxn>
                <a:cxn ang="0">
                  <a:pos x="T8" y="T9"/>
                </a:cxn>
              </a:cxnLst>
              <a:rect l="0" t="0" r="r" b="b"/>
              <a:pathLst>
                <a:path w="21" h="62">
                  <a:moveTo>
                    <a:pt x="21" y="62"/>
                  </a:moveTo>
                  <a:lnTo>
                    <a:pt x="11" y="0"/>
                  </a:lnTo>
                  <a:lnTo>
                    <a:pt x="0" y="0"/>
                  </a:lnTo>
                  <a:lnTo>
                    <a:pt x="11" y="62"/>
                  </a:lnTo>
                  <a:lnTo>
                    <a:pt x="2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17"/>
            <p:cNvSpPr/>
            <p:nvPr/>
          </p:nvSpPr>
          <p:spPr bwMode="auto">
            <a:xfrm>
              <a:off x="2031234" y="5856034"/>
              <a:ext cx="33337" cy="98425"/>
            </a:xfrm>
            <a:custGeom>
              <a:avLst/>
              <a:gdLst>
                <a:gd name="T0" fmla="*/ 21 w 21"/>
                <a:gd name="T1" fmla="*/ 0 h 62"/>
                <a:gd name="T2" fmla="*/ 11 w 21"/>
                <a:gd name="T3" fmla="*/ 0 h 62"/>
                <a:gd name="T4" fmla="*/ 0 w 21"/>
                <a:gd name="T5" fmla="*/ 62 h 62"/>
                <a:gd name="T6" fmla="*/ 11 w 21"/>
                <a:gd name="T7" fmla="*/ 62 h 62"/>
                <a:gd name="T8" fmla="*/ 21 w 21"/>
                <a:gd name="T9" fmla="*/ 0 h 62"/>
              </a:gdLst>
              <a:ahLst/>
              <a:cxnLst>
                <a:cxn ang="0">
                  <a:pos x="T0" y="T1"/>
                </a:cxn>
                <a:cxn ang="0">
                  <a:pos x="T2" y="T3"/>
                </a:cxn>
                <a:cxn ang="0">
                  <a:pos x="T4" y="T5"/>
                </a:cxn>
                <a:cxn ang="0">
                  <a:pos x="T6" y="T7"/>
                </a:cxn>
                <a:cxn ang="0">
                  <a:pos x="T8" y="T9"/>
                </a:cxn>
              </a:cxnLst>
              <a:rect l="0" t="0" r="r" b="b"/>
              <a:pathLst>
                <a:path w="21" h="62">
                  <a:moveTo>
                    <a:pt x="21" y="0"/>
                  </a:moveTo>
                  <a:lnTo>
                    <a:pt x="11" y="0"/>
                  </a:lnTo>
                  <a:lnTo>
                    <a:pt x="0" y="62"/>
                  </a:lnTo>
                  <a:lnTo>
                    <a:pt x="11" y="6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8985830" y="1926658"/>
            <a:ext cx="238481" cy="287977"/>
            <a:chOff x="1534346" y="5784597"/>
            <a:chExt cx="168275" cy="203200"/>
          </a:xfrm>
          <a:solidFill>
            <a:schemeClr val="tx1">
              <a:lumMod val="85000"/>
              <a:lumOff val="15000"/>
            </a:schemeClr>
          </a:solidFill>
        </p:grpSpPr>
        <p:sp>
          <p:nvSpPr>
            <p:cNvPr id="30" name="Freeform 348"/>
            <p:cNvSpPr>
              <a:spLocks noEditPoints="1"/>
            </p:cNvSpPr>
            <p:nvPr/>
          </p:nvSpPr>
          <p:spPr bwMode="auto">
            <a:xfrm>
              <a:off x="1534346" y="5784597"/>
              <a:ext cx="168275" cy="203200"/>
            </a:xfrm>
            <a:custGeom>
              <a:avLst/>
              <a:gdLst>
                <a:gd name="T0" fmla="*/ 236 w 238"/>
                <a:gd name="T1" fmla="*/ 77 h 288"/>
                <a:gd name="T2" fmla="*/ 225 w 238"/>
                <a:gd name="T3" fmla="*/ 61 h 288"/>
                <a:gd name="T4" fmla="*/ 215 w 238"/>
                <a:gd name="T5" fmla="*/ 56 h 288"/>
                <a:gd name="T6" fmla="*/ 190 w 238"/>
                <a:gd name="T7" fmla="*/ 56 h 288"/>
                <a:gd name="T8" fmla="*/ 190 w 238"/>
                <a:gd name="T9" fmla="*/ 34 h 288"/>
                <a:gd name="T10" fmla="*/ 186 w 238"/>
                <a:gd name="T11" fmla="*/ 23 h 288"/>
                <a:gd name="T12" fmla="*/ 167 w 238"/>
                <a:gd name="T13" fmla="*/ 5 h 288"/>
                <a:gd name="T14" fmla="*/ 157 w 238"/>
                <a:gd name="T15" fmla="*/ 0 h 288"/>
                <a:gd name="T16" fmla="*/ 81 w 238"/>
                <a:gd name="T17" fmla="*/ 0 h 288"/>
                <a:gd name="T18" fmla="*/ 70 w 238"/>
                <a:gd name="T19" fmla="*/ 5 h 288"/>
                <a:gd name="T20" fmla="*/ 53 w 238"/>
                <a:gd name="T21" fmla="*/ 22 h 288"/>
                <a:gd name="T22" fmla="*/ 49 w 238"/>
                <a:gd name="T23" fmla="*/ 32 h 288"/>
                <a:gd name="T24" fmla="*/ 49 w 238"/>
                <a:gd name="T25" fmla="*/ 56 h 288"/>
                <a:gd name="T26" fmla="*/ 22 w 238"/>
                <a:gd name="T27" fmla="*/ 56 h 288"/>
                <a:gd name="T28" fmla="*/ 13 w 238"/>
                <a:gd name="T29" fmla="*/ 61 h 288"/>
                <a:gd name="T30" fmla="*/ 2 w 238"/>
                <a:gd name="T31" fmla="*/ 77 h 288"/>
                <a:gd name="T32" fmla="*/ 5 w 238"/>
                <a:gd name="T33" fmla="*/ 82 h 288"/>
                <a:gd name="T34" fmla="*/ 23 w 238"/>
                <a:gd name="T35" fmla="*/ 82 h 288"/>
                <a:gd name="T36" fmla="*/ 23 w 238"/>
                <a:gd name="T37" fmla="*/ 282 h 288"/>
                <a:gd name="T38" fmla="*/ 29 w 238"/>
                <a:gd name="T39" fmla="*/ 288 h 288"/>
                <a:gd name="T40" fmla="*/ 210 w 238"/>
                <a:gd name="T41" fmla="*/ 288 h 288"/>
                <a:gd name="T42" fmla="*/ 216 w 238"/>
                <a:gd name="T43" fmla="*/ 282 h 288"/>
                <a:gd name="T44" fmla="*/ 216 w 238"/>
                <a:gd name="T45" fmla="*/ 82 h 288"/>
                <a:gd name="T46" fmla="*/ 233 w 238"/>
                <a:gd name="T47" fmla="*/ 82 h 288"/>
                <a:gd name="T48" fmla="*/ 236 w 238"/>
                <a:gd name="T49" fmla="*/ 77 h 288"/>
                <a:gd name="T50" fmla="*/ 74 w 238"/>
                <a:gd name="T51" fmla="*/ 54 h 288"/>
                <a:gd name="T52" fmla="*/ 74 w 238"/>
                <a:gd name="T53" fmla="*/ 43 h 288"/>
                <a:gd name="T54" fmla="*/ 79 w 238"/>
                <a:gd name="T55" fmla="*/ 32 h 288"/>
                <a:gd name="T56" fmla="*/ 81 w 238"/>
                <a:gd name="T57" fmla="*/ 31 h 288"/>
                <a:gd name="T58" fmla="*/ 91 w 238"/>
                <a:gd name="T59" fmla="*/ 26 h 288"/>
                <a:gd name="T60" fmla="*/ 146 w 238"/>
                <a:gd name="T61" fmla="*/ 26 h 288"/>
                <a:gd name="T62" fmla="*/ 157 w 238"/>
                <a:gd name="T63" fmla="*/ 31 h 288"/>
                <a:gd name="T64" fmla="*/ 160 w 238"/>
                <a:gd name="T65" fmla="*/ 34 h 288"/>
                <a:gd name="T66" fmla="*/ 164 w 238"/>
                <a:gd name="T67" fmla="*/ 44 h 288"/>
                <a:gd name="T68" fmla="*/ 164 w 238"/>
                <a:gd name="T69" fmla="*/ 54 h 288"/>
                <a:gd name="T70" fmla="*/ 164 w 238"/>
                <a:gd name="T71" fmla="*/ 56 h 288"/>
                <a:gd name="T72" fmla="*/ 75 w 238"/>
                <a:gd name="T73" fmla="*/ 56 h 288"/>
                <a:gd name="T74" fmla="*/ 74 w 238"/>
                <a:gd name="T75" fmla="*/ 54 h 288"/>
                <a:gd name="T76" fmla="*/ 190 w 238"/>
                <a:gd name="T77" fmla="*/ 88 h 288"/>
                <a:gd name="T78" fmla="*/ 190 w 238"/>
                <a:gd name="T79" fmla="*/ 256 h 288"/>
                <a:gd name="T80" fmla="*/ 184 w 238"/>
                <a:gd name="T81" fmla="*/ 262 h 288"/>
                <a:gd name="T82" fmla="*/ 55 w 238"/>
                <a:gd name="T83" fmla="*/ 262 h 288"/>
                <a:gd name="T84" fmla="*/ 49 w 238"/>
                <a:gd name="T85" fmla="*/ 256 h 288"/>
                <a:gd name="T86" fmla="*/ 49 w 238"/>
                <a:gd name="T87" fmla="*/ 88 h 288"/>
                <a:gd name="T88" fmla="*/ 55 w 238"/>
                <a:gd name="T89" fmla="*/ 82 h 288"/>
                <a:gd name="T90" fmla="*/ 86 w 238"/>
                <a:gd name="T91" fmla="*/ 82 h 288"/>
                <a:gd name="T92" fmla="*/ 185 w 238"/>
                <a:gd name="T93" fmla="*/ 82 h 288"/>
                <a:gd name="T94" fmla="*/ 190 w 238"/>
                <a:gd name="T95" fmla="*/ 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88">
                  <a:moveTo>
                    <a:pt x="236" y="77"/>
                  </a:moveTo>
                  <a:cubicBezTo>
                    <a:pt x="225" y="61"/>
                    <a:pt x="225" y="61"/>
                    <a:pt x="225" y="61"/>
                  </a:cubicBezTo>
                  <a:cubicBezTo>
                    <a:pt x="223" y="58"/>
                    <a:pt x="219" y="56"/>
                    <a:pt x="215" y="56"/>
                  </a:cubicBezTo>
                  <a:cubicBezTo>
                    <a:pt x="190" y="56"/>
                    <a:pt x="190" y="56"/>
                    <a:pt x="190" y="56"/>
                  </a:cubicBezTo>
                  <a:cubicBezTo>
                    <a:pt x="190" y="34"/>
                    <a:pt x="190" y="34"/>
                    <a:pt x="190" y="34"/>
                  </a:cubicBezTo>
                  <a:cubicBezTo>
                    <a:pt x="190" y="30"/>
                    <a:pt x="188" y="26"/>
                    <a:pt x="186" y="23"/>
                  </a:cubicBezTo>
                  <a:cubicBezTo>
                    <a:pt x="167" y="5"/>
                    <a:pt x="167" y="5"/>
                    <a:pt x="167" y="5"/>
                  </a:cubicBezTo>
                  <a:cubicBezTo>
                    <a:pt x="165" y="2"/>
                    <a:pt x="160" y="0"/>
                    <a:pt x="157" y="0"/>
                  </a:cubicBezTo>
                  <a:cubicBezTo>
                    <a:pt x="81" y="0"/>
                    <a:pt x="81" y="0"/>
                    <a:pt x="81" y="0"/>
                  </a:cubicBezTo>
                  <a:cubicBezTo>
                    <a:pt x="77" y="0"/>
                    <a:pt x="72" y="2"/>
                    <a:pt x="70" y="5"/>
                  </a:cubicBezTo>
                  <a:cubicBezTo>
                    <a:pt x="53" y="22"/>
                    <a:pt x="53" y="22"/>
                    <a:pt x="53" y="22"/>
                  </a:cubicBezTo>
                  <a:cubicBezTo>
                    <a:pt x="51" y="24"/>
                    <a:pt x="49" y="29"/>
                    <a:pt x="49" y="32"/>
                  </a:cubicBezTo>
                  <a:cubicBezTo>
                    <a:pt x="49" y="56"/>
                    <a:pt x="49" y="56"/>
                    <a:pt x="49" y="56"/>
                  </a:cubicBezTo>
                  <a:cubicBezTo>
                    <a:pt x="22" y="56"/>
                    <a:pt x="22" y="56"/>
                    <a:pt x="22" y="56"/>
                  </a:cubicBezTo>
                  <a:cubicBezTo>
                    <a:pt x="19" y="56"/>
                    <a:pt x="15" y="58"/>
                    <a:pt x="13" y="61"/>
                  </a:cubicBezTo>
                  <a:cubicBezTo>
                    <a:pt x="2" y="77"/>
                    <a:pt x="2" y="77"/>
                    <a:pt x="2" y="77"/>
                  </a:cubicBezTo>
                  <a:cubicBezTo>
                    <a:pt x="0" y="80"/>
                    <a:pt x="1" y="82"/>
                    <a:pt x="5" y="82"/>
                  </a:cubicBezTo>
                  <a:cubicBezTo>
                    <a:pt x="23" y="82"/>
                    <a:pt x="23" y="82"/>
                    <a:pt x="23" y="82"/>
                  </a:cubicBezTo>
                  <a:cubicBezTo>
                    <a:pt x="23" y="282"/>
                    <a:pt x="23" y="282"/>
                    <a:pt x="23" y="282"/>
                  </a:cubicBezTo>
                  <a:cubicBezTo>
                    <a:pt x="23" y="285"/>
                    <a:pt x="26" y="288"/>
                    <a:pt x="29" y="288"/>
                  </a:cubicBezTo>
                  <a:cubicBezTo>
                    <a:pt x="210" y="288"/>
                    <a:pt x="210" y="288"/>
                    <a:pt x="210" y="288"/>
                  </a:cubicBezTo>
                  <a:cubicBezTo>
                    <a:pt x="213" y="288"/>
                    <a:pt x="216" y="285"/>
                    <a:pt x="216" y="282"/>
                  </a:cubicBezTo>
                  <a:cubicBezTo>
                    <a:pt x="216" y="82"/>
                    <a:pt x="216" y="82"/>
                    <a:pt x="216" y="82"/>
                  </a:cubicBezTo>
                  <a:cubicBezTo>
                    <a:pt x="233" y="82"/>
                    <a:pt x="233" y="82"/>
                    <a:pt x="233" y="82"/>
                  </a:cubicBezTo>
                  <a:cubicBezTo>
                    <a:pt x="236" y="82"/>
                    <a:pt x="238" y="80"/>
                    <a:pt x="236" y="77"/>
                  </a:cubicBezTo>
                  <a:close/>
                  <a:moveTo>
                    <a:pt x="74" y="54"/>
                  </a:moveTo>
                  <a:cubicBezTo>
                    <a:pt x="74" y="43"/>
                    <a:pt x="74" y="43"/>
                    <a:pt x="74" y="43"/>
                  </a:cubicBezTo>
                  <a:cubicBezTo>
                    <a:pt x="74" y="40"/>
                    <a:pt x="76" y="35"/>
                    <a:pt x="79" y="32"/>
                  </a:cubicBezTo>
                  <a:cubicBezTo>
                    <a:pt x="81" y="31"/>
                    <a:pt x="81" y="31"/>
                    <a:pt x="81" y="31"/>
                  </a:cubicBezTo>
                  <a:cubicBezTo>
                    <a:pt x="83" y="28"/>
                    <a:pt x="88" y="26"/>
                    <a:pt x="91" y="26"/>
                  </a:cubicBezTo>
                  <a:cubicBezTo>
                    <a:pt x="146" y="26"/>
                    <a:pt x="146" y="26"/>
                    <a:pt x="146" y="26"/>
                  </a:cubicBezTo>
                  <a:cubicBezTo>
                    <a:pt x="149" y="26"/>
                    <a:pt x="154" y="28"/>
                    <a:pt x="157" y="31"/>
                  </a:cubicBezTo>
                  <a:cubicBezTo>
                    <a:pt x="160" y="34"/>
                    <a:pt x="160" y="34"/>
                    <a:pt x="160" y="34"/>
                  </a:cubicBezTo>
                  <a:cubicBezTo>
                    <a:pt x="162" y="36"/>
                    <a:pt x="164" y="41"/>
                    <a:pt x="164" y="44"/>
                  </a:cubicBezTo>
                  <a:cubicBezTo>
                    <a:pt x="164" y="54"/>
                    <a:pt x="164" y="54"/>
                    <a:pt x="164" y="54"/>
                  </a:cubicBezTo>
                  <a:cubicBezTo>
                    <a:pt x="164" y="55"/>
                    <a:pt x="164" y="55"/>
                    <a:pt x="164" y="56"/>
                  </a:cubicBezTo>
                  <a:cubicBezTo>
                    <a:pt x="75" y="56"/>
                    <a:pt x="75" y="56"/>
                    <a:pt x="75" y="56"/>
                  </a:cubicBezTo>
                  <a:cubicBezTo>
                    <a:pt x="74" y="55"/>
                    <a:pt x="74" y="55"/>
                    <a:pt x="74" y="54"/>
                  </a:cubicBezTo>
                  <a:close/>
                  <a:moveTo>
                    <a:pt x="190" y="88"/>
                  </a:moveTo>
                  <a:cubicBezTo>
                    <a:pt x="190" y="256"/>
                    <a:pt x="190" y="256"/>
                    <a:pt x="190" y="256"/>
                  </a:cubicBezTo>
                  <a:cubicBezTo>
                    <a:pt x="190" y="260"/>
                    <a:pt x="187" y="262"/>
                    <a:pt x="184" y="262"/>
                  </a:cubicBezTo>
                  <a:cubicBezTo>
                    <a:pt x="55" y="262"/>
                    <a:pt x="55" y="262"/>
                    <a:pt x="55" y="262"/>
                  </a:cubicBezTo>
                  <a:cubicBezTo>
                    <a:pt x="51" y="262"/>
                    <a:pt x="49" y="260"/>
                    <a:pt x="49" y="256"/>
                  </a:cubicBezTo>
                  <a:cubicBezTo>
                    <a:pt x="49" y="88"/>
                    <a:pt x="49" y="88"/>
                    <a:pt x="49" y="88"/>
                  </a:cubicBezTo>
                  <a:cubicBezTo>
                    <a:pt x="49" y="85"/>
                    <a:pt x="51" y="82"/>
                    <a:pt x="55" y="82"/>
                  </a:cubicBezTo>
                  <a:cubicBezTo>
                    <a:pt x="86" y="82"/>
                    <a:pt x="86" y="82"/>
                    <a:pt x="86" y="82"/>
                  </a:cubicBezTo>
                  <a:cubicBezTo>
                    <a:pt x="185" y="82"/>
                    <a:pt x="185" y="82"/>
                    <a:pt x="185" y="82"/>
                  </a:cubicBezTo>
                  <a:cubicBezTo>
                    <a:pt x="188" y="82"/>
                    <a:pt x="190" y="85"/>
                    <a:pt x="190" y="88"/>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1" name="Freeform 349"/>
            <p:cNvSpPr/>
            <p:nvPr/>
          </p:nvSpPr>
          <p:spPr bwMode="auto">
            <a:xfrm>
              <a:off x="1580384" y="5854447"/>
              <a:ext cx="14287" cy="103188"/>
            </a:xfrm>
            <a:custGeom>
              <a:avLst/>
              <a:gdLst>
                <a:gd name="T0" fmla="*/ 14 w 20"/>
                <a:gd name="T1" fmla="*/ 0 h 146"/>
                <a:gd name="T2" fmla="*/ 6 w 20"/>
                <a:gd name="T3" fmla="*/ 0 h 146"/>
                <a:gd name="T4" fmla="*/ 0 w 20"/>
                <a:gd name="T5" fmla="*/ 7 h 146"/>
                <a:gd name="T6" fmla="*/ 0 w 20"/>
                <a:gd name="T7" fmla="*/ 140 h 146"/>
                <a:gd name="T8" fmla="*/ 6 w 20"/>
                <a:gd name="T9" fmla="*/ 146 h 146"/>
                <a:gd name="T10" fmla="*/ 14 w 20"/>
                <a:gd name="T11" fmla="*/ 146 h 146"/>
                <a:gd name="T12" fmla="*/ 20 w 20"/>
                <a:gd name="T13" fmla="*/ 140 h 146"/>
                <a:gd name="T14" fmla="*/ 20 w 20"/>
                <a:gd name="T15" fmla="*/ 7 h 146"/>
                <a:gd name="T16" fmla="*/ 14 w 2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14" y="0"/>
                  </a:moveTo>
                  <a:cubicBezTo>
                    <a:pt x="6" y="0"/>
                    <a:pt x="6" y="0"/>
                    <a:pt x="6" y="0"/>
                  </a:cubicBezTo>
                  <a:cubicBezTo>
                    <a:pt x="3" y="0"/>
                    <a:pt x="0" y="3"/>
                    <a:pt x="0" y="7"/>
                  </a:cubicBezTo>
                  <a:cubicBezTo>
                    <a:pt x="0" y="140"/>
                    <a:pt x="0" y="140"/>
                    <a:pt x="0" y="140"/>
                  </a:cubicBezTo>
                  <a:cubicBezTo>
                    <a:pt x="0" y="144"/>
                    <a:pt x="3" y="146"/>
                    <a:pt x="6" y="146"/>
                  </a:cubicBezTo>
                  <a:cubicBezTo>
                    <a:pt x="14" y="146"/>
                    <a:pt x="14" y="146"/>
                    <a:pt x="14" y="146"/>
                  </a:cubicBezTo>
                  <a:cubicBezTo>
                    <a:pt x="17" y="146"/>
                    <a:pt x="20" y="144"/>
                    <a:pt x="20" y="140"/>
                  </a:cubicBezTo>
                  <a:cubicBezTo>
                    <a:pt x="20" y="7"/>
                    <a:pt x="20" y="7"/>
                    <a:pt x="20" y="7"/>
                  </a:cubicBezTo>
                  <a:cubicBezTo>
                    <a:pt x="20" y="3"/>
                    <a:pt x="17" y="0"/>
                    <a:pt x="1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50"/>
            <p:cNvSpPr/>
            <p:nvPr/>
          </p:nvSpPr>
          <p:spPr bwMode="auto">
            <a:xfrm>
              <a:off x="1610546"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51"/>
            <p:cNvSpPr/>
            <p:nvPr/>
          </p:nvSpPr>
          <p:spPr bwMode="auto">
            <a:xfrm>
              <a:off x="1640709" y="5854447"/>
              <a:ext cx="14287" cy="103188"/>
            </a:xfrm>
            <a:custGeom>
              <a:avLst/>
              <a:gdLst>
                <a:gd name="T0" fmla="*/ 6 w 20"/>
                <a:gd name="T1" fmla="*/ 146 h 146"/>
                <a:gd name="T2" fmla="*/ 14 w 20"/>
                <a:gd name="T3" fmla="*/ 146 h 146"/>
                <a:gd name="T4" fmla="*/ 20 w 20"/>
                <a:gd name="T5" fmla="*/ 140 h 146"/>
                <a:gd name="T6" fmla="*/ 20 w 20"/>
                <a:gd name="T7" fmla="*/ 7 h 146"/>
                <a:gd name="T8" fmla="*/ 14 w 20"/>
                <a:gd name="T9" fmla="*/ 0 h 146"/>
                <a:gd name="T10" fmla="*/ 6 w 20"/>
                <a:gd name="T11" fmla="*/ 0 h 146"/>
                <a:gd name="T12" fmla="*/ 0 w 20"/>
                <a:gd name="T13" fmla="*/ 7 h 146"/>
                <a:gd name="T14" fmla="*/ 0 w 20"/>
                <a:gd name="T15" fmla="*/ 140 h 146"/>
                <a:gd name="T16" fmla="*/ 6 w 20"/>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46">
                  <a:moveTo>
                    <a:pt x="6" y="146"/>
                  </a:moveTo>
                  <a:cubicBezTo>
                    <a:pt x="14" y="146"/>
                    <a:pt x="14" y="146"/>
                    <a:pt x="14" y="146"/>
                  </a:cubicBezTo>
                  <a:cubicBezTo>
                    <a:pt x="17" y="146"/>
                    <a:pt x="20" y="144"/>
                    <a:pt x="20" y="140"/>
                  </a:cubicBezTo>
                  <a:cubicBezTo>
                    <a:pt x="20" y="7"/>
                    <a:pt x="20" y="7"/>
                    <a:pt x="20" y="7"/>
                  </a:cubicBezTo>
                  <a:cubicBezTo>
                    <a:pt x="20" y="3"/>
                    <a:pt x="17" y="0"/>
                    <a:pt x="14" y="0"/>
                  </a:cubicBezTo>
                  <a:cubicBezTo>
                    <a:pt x="6" y="0"/>
                    <a:pt x="6" y="0"/>
                    <a:pt x="6" y="0"/>
                  </a:cubicBezTo>
                  <a:cubicBezTo>
                    <a:pt x="3" y="0"/>
                    <a:pt x="0" y="3"/>
                    <a:pt x="0" y="7"/>
                  </a:cubicBezTo>
                  <a:cubicBezTo>
                    <a:pt x="0" y="140"/>
                    <a:pt x="0" y="140"/>
                    <a:pt x="0" y="140"/>
                  </a:cubicBezTo>
                  <a:cubicBezTo>
                    <a:pt x="0" y="144"/>
                    <a:pt x="3" y="146"/>
                    <a:pt x="6" y="1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451"/>
          <p:cNvSpPr>
            <a:spLocks noEditPoints="1"/>
          </p:cNvSpPr>
          <p:nvPr/>
        </p:nvSpPr>
        <p:spPr bwMode="auto">
          <a:xfrm>
            <a:off x="1286306" y="3600536"/>
            <a:ext cx="309208" cy="309208"/>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44"/>
          <p:cNvSpPr>
            <a:spLocks noEditPoints="1"/>
          </p:cNvSpPr>
          <p:nvPr/>
        </p:nvSpPr>
        <p:spPr bwMode="auto">
          <a:xfrm>
            <a:off x="10478882" y="3628025"/>
            <a:ext cx="258573" cy="258573"/>
          </a:xfrm>
          <a:custGeom>
            <a:avLst/>
            <a:gdLst>
              <a:gd name="T0" fmla="*/ 285 w 289"/>
              <a:gd name="T1" fmla="*/ 164 h 289"/>
              <a:gd name="T2" fmla="*/ 136 w 289"/>
              <a:gd name="T3" fmla="*/ 15 h 289"/>
              <a:gd name="T4" fmla="*/ 121 w 289"/>
              <a:gd name="T5" fmla="*/ 8 h 289"/>
              <a:gd name="T6" fmla="*/ 40 w 289"/>
              <a:gd name="T7" fmla="*/ 0 h 289"/>
              <a:gd name="T8" fmla="*/ 24 w 289"/>
              <a:gd name="T9" fmla="*/ 6 h 289"/>
              <a:gd name="T10" fmla="*/ 6 w 289"/>
              <a:gd name="T11" fmla="*/ 24 h 289"/>
              <a:gd name="T12" fmla="*/ 0 w 289"/>
              <a:gd name="T13" fmla="*/ 40 h 289"/>
              <a:gd name="T14" fmla="*/ 8 w 289"/>
              <a:gd name="T15" fmla="*/ 121 h 289"/>
              <a:gd name="T16" fmla="*/ 15 w 289"/>
              <a:gd name="T17" fmla="*/ 136 h 289"/>
              <a:gd name="T18" fmla="*/ 164 w 289"/>
              <a:gd name="T19" fmla="*/ 285 h 289"/>
              <a:gd name="T20" fmla="*/ 177 w 289"/>
              <a:gd name="T21" fmla="*/ 285 h 289"/>
              <a:gd name="T22" fmla="*/ 285 w 289"/>
              <a:gd name="T23" fmla="*/ 177 h 289"/>
              <a:gd name="T24" fmla="*/ 285 w 289"/>
              <a:gd name="T25" fmla="*/ 164 h 289"/>
              <a:gd name="T26" fmla="*/ 63 w 289"/>
              <a:gd name="T27" fmla="*/ 63 h 289"/>
              <a:gd name="T28" fmla="*/ 35 w 289"/>
              <a:gd name="T29" fmla="*/ 63 h 289"/>
              <a:gd name="T30" fmla="*/ 35 w 289"/>
              <a:gd name="T31" fmla="*/ 35 h 289"/>
              <a:gd name="T32" fmla="*/ 63 w 289"/>
              <a:gd name="T33" fmla="*/ 35 h 289"/>
              <a:gd name="T34" fmla="*/ 63 w 289"/>
              <a:gd name="T35" fmla="*/ 6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289">
                <a:moveTo>
                  <a:pt x="285" y="164"/>
                </a:moveTo>
                <a:cubicBezTo>
                  <a:pt x="136" y="15"/>
                  <a:pt x="136" y="15"/>
                  <a:pt x="136" y="15"/>
                </a:cubicBezTo>
                <a:cubicBezTo>
                  <a:pt x="133" y="11"/>
                  <a:pt x="126" y="8"/>
                  <a:pt x="121" y="8"/>
                </a:cubicBezTo>
                <a:cubicBezTo>
                  <a:pt x="40" y="0"/>
                  <a:pt x="40" y="0"/>
                  <a:pt x="40" y="0"/>
                </a:cubicBezTo>
                <a:cubicBezTo>
                  <a:pt x="35" y="0"/>
                  <a:pt x="28" y="2"/>
                  <a:pt x="24" y="6"/>
                </a:cubicBezTo>
                <a:cubicBezTo>
                  <a:pt x="6" y="24"/>
                  <a:pt x="6" y="24"/>
                  <a:pt x="6" y="24"/>
                </a:cubicBezTo>
                <a:cubicBezTo>
                  <a:pt x="2" y="28"/>
                  <a:pt x="0" y="35"/>
                  <a:pt x="0" y="40"/>
                </a:cubicBezTo>
                <a:cubicBezTo>
                  <a:pt x="8" y="121"/>
                  <a:pt x="8" y="121"/>
                  <a:pt x="8" y="121"/>
                </a:cubicBezTo>
                <a:cubicBezTo>
                  <a:pt x="8" y="126"/>
                  <a:pt x="11" y="133"/>
                  <a:pt x="15" y="136"/>
                </a:cubicBezTo>
                <a:cubicBezTo>
                  <a:pt x="164" y="285"/>
                  <a:pt x="164" y="285"/>
                  <a:pt x="164" y="285"/>
                </a:cubicBezTo>
                <a:cubicBezTo>
                  <a:pt x="167" y="289"/>
                  <a:pt x="173" y="289"/>
                  <a:pt x="177" y="285"/>
                </a:cubicBezTo>
                <a:cubicBezTo>
                  <a:pt x="285" y="177"/>
                  <a:pt x="285" y="177"/>
                  <a:pt x="285" y="177"/>
                </a:cubicBezTo>
                <a:cubicBezTo>
                  <a:pt x="289" y="173"/>
                  <a:pt x="289" y="168"/>
                  <a:pt x="285" y="164"/>
                </a:cubicBezTo>
                <a:close/>
                <a:moveTo>
                  <a:pt x="63" y="63"/>
                </a:moveTo>
                <a:cubicBezTo>
                  <a:pt x="55" y="71"/>
                  <a:pt x="42" y="71"/>
                  <a:pt x="35" y="63"/>
                </a:cubicBezTo>
                <a:cubicBezTo>
                  <a:pt x="27" y="55"/>
                  <a:pt x="27" y="43"/>
                  <a:pt x="35" y="35"/>
                </a:cubicBezTo>
                <a:cubicBezTo>
                  <a:pt x="42" y="27"/>
                  <a:pt x="55" y="27"/>
                  <a:pt x="63" y="35"/>
                </a:cubicBezTo>
                <a:cubicBezTo>
                  <a:pt x="70" y="43"/>
                  <a:pt x="70" y="55"/>
                  <a:pt x="63"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389"/>
          <p:cNvSpPr/>
          <p:nvPr/>
        </p:nvSpPr>
        <p:spPr bwMode="auto">
          <a:xfrm>
            <a:off x="7411449" y="3600536"/>
            <a:ext cx="307340" cy="268923"/>
          </a:xfrm>
          <a:custGeom>
            <a:avLst/>
            <a:gdLst>
              <a:gd name="T0" fmla="*/ 103 w 128"/>
              <a:gd name="T1" fmla="*/ 61 h 112"/>
              <a:gd name="T2" fmla="*/ 128 w 128"/>
              <a:gd name="T3" fmla="*/ 61 h 112"/>
              <a:gd name="T4" fmla="*/ 103 w 128"/>
              <a:gd name="T5" fmla="*/ 37 h 112"/>
              <a:gd name="T6" fmla="*/ 103 w 128"/>
              <a:gd name="T7" fmla="*/ 0 h 112"/>
              <a:gd name="T8" fmla="*/ 84 w 128"/>
              <a:gd name="T9" fmla="*/ 0 h 112"/>
              <a:gd name="T10" fmla="*/ 84 w 128"/>
              <a:gd name="T11" fmla="*/ 19 h 112"/>
              <a:gd name="T12" fmla="*/ 64 w 128"/>
              <a:gd name="T13" fmla="*/ 0 h 112"/>
              <a:gd name="T14" fmla="*/ 0 w 128"/>
              <a:gd name="T15" fmla="*/ 61 h 112"/>
              <a:gd name="T16" fmla="*/ 23 w 128"/>
              <a:gd name="T17" fmla="*/ 61 h 112"/>
              <a:gd name="T18" fmla="*/ 23 w 128"/>
              <a:gd name="T19" fmla="*/ 112 h 112"/>
              <a:gd name="T20" fmla="*/ 52 w 128"/>
              <a:gd name="T21" fmla="*/ 112 h 112"/>
              <a:gd name="T22" fmla="*/ 52 w 128"/>
              <a:gd name="T23" fmla="*/ 76 h 112"/>
              <a:gd name="T24" fmla="*/ 76 w 128"/>
              <a:gd name="T25" fmla="*/ 76 h 112"/>
              <a:gd name="T26" fmla="*/ 76 w 128"/>
              <a:gd name="T27" fmla="*/ 112 h 112"/>
              <a:gd name="T28" fmla="*/ 103 w 128"/>
              <a:gd name="T29" fmla="*/ 112 h 112"/>
              <a:gd name="T30" fmla="*/ 103 w 128"/>
              <a:gd name="T31"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12">
                <a:moveTo>
                  <a:pt x="103" y="61"/>
                </a:moveTo>
                <a:lnTo>
                  <a:pt x="128" y="61"/>
                </a:lnTo>
                <a:lnTo>
                  <a:pt x="103" y="37"/>
                </a:lnTo>
                <a:lnTo>
                  <a:pt x="103" y="0"/>
                </a:lnTo>
                <a:lnTo>
                  <a:pt x="84" y="0"/>
                </a:lnTo>
                <a:lnTo>
                  <a:pt x="84" y="19"/>
                </a:lnTo>
                <a:lnTo>
                  <a:pt x="64" y="0"/>
                </a:lnTo>
                <a:lnTo>
                  <a:pt x="0" y="61"/>
                </a:lnTo>
                <a:lnTo>
                  <a:pt x="23" y="61"/>
                </a:lnTo>
                <a:lnTo>
                  <a:pt x="23" y="112"/>
                </a:lnTo>
                <a:lnTo>
                  <a:pt x="52" y="112"/>
                </a:lnTo>
                <a:lnTo>
                  <a:pt x="52" y="76"/>
                </a:lnTo>
                <a:lnTo>
                  <a:pt x="76" y="76"/>
                </a:lnTo>
                <a:lnTo>
                  <a:pt x="76" y="112"/>
                </a:lnTo>
                <a:lnTo>
                  <a:pt x="103" y="112"/>
                </a:lnTo>
                <a:lnTo>
                  <a:pt x="103" y="61"/>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 name="矩形 1"/>
          <p:cNvSpPr/>
          <p:nvPr/>
        </p:nvSpPr>
        <p:spPr>
          <a:xfrm>
            <a:off x="3342005" y="142240"/>
            <a:ext cx="1466850" cy="645160"/>
          </a:xfrm>
          <a:prstGeom prst="rect">
            <a:avLst/>
          </a:prstGeom>
          <a:noFill/>
          <a:ln>
            <a:noFill/>
          </a:ln>
        </p:spPr>
        <p:txBody>
          <a:bodyPr wrap="none" rtlCol="0" anchor="t">
            <a:spAutoFit/>
          </a:bodyPr>
          <a:p>
            <a:pPr algn="ctr"/>
            <a:r>
              <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Tasks</a:t>
            </a:r>
            <a:endParaRPr lang="en-US" altLang="zh-CN" sz="36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文本框 2"/>
          <p:cNvSpPr txBox="1"/>
          <p:nvPr/>
        </p:nvSpPr>
        <p:spPr>
          <a:xfrm>
            <a:off x="311785" y="923290"/>
            <a:ext cx="2540000" cy="460375"/>
          </a:xfrm>
          <a:prstGeom prst="rect">
            <a:avLst/>
          </a:prstGeom>
          <a:noFill/>
        </p:spPr>
        <p:txBody>
          <a:bodyPr wrap="square" rtlCol="0" anchor="t">
            <a:spAutoFit/>
            <a:scene3d>
              <a:camera prst="orthographicFront"/>
              <a:lightRig rig="threePt" dir="t"/>
            </a:scene3d>
          </a:bodyPr>
          <a:p>
            <a:r>
              <a:rPr lang="zh-CN" altLang="en-US" sz="2400">
                <a:ln w="22225">
                  <a:solidFill>
                    <a:schemeClr val="accent2"/>
                  </a:solidFill>
                  <a:prstDash val="solid"/>
                </a:ln>
                <a:solidFill>
                  <a:schemeClr val="accent2">
                    <a:lumMod val="40000"/>
                    <a:lumOff val="60000"/>
                  </a:schemeClr>
                </a:solidFill>
                <a:effectLst/>
              </a:rPr>
              <a:t>Task </a:t>
            </a:r>
            <a:r>
              <a:rPr lang="en-US" altLang="zh-CN" sz="2400">
                <a:ln w="22225">
                  <a:solidFill>
                    <a:schemeClr val="accent2"/>
                  </a:solidFill>
                  <a:prstDash val="solid"/>
                </a:ln>
                <a:solidFill>
                  <a:schemeClr val="accent2">
                    <a:lumMod val="40000"/>
                    <a:lumOff val="60000"/>
                  </a:schemeClr>
                </a:solidFill>
                <a:effectLst/>
              </a:rPr>
              <a:t>Two</a:t>
            </a:r>
            <a:endParaRPr lang="zh-CN" altLang="en-US" sz="2400">
              <a:ln w="22225">
                <a:solidFill>
                  <a:schemeClr val="accent2"/>
                </a:solidFill>
                <a:prstDash val="solid"/>
              </a:ln>
              <a:solidFill>
                <a:schemeClr val="accent2">
                  <a:lumMod val="40000"/>
                  <a:lumOff val="60000"/>
                </a:schemeClr>
              </a:solidFill>
              <a:effectLst/>
            </a:endParaRPr>
          </a:p>
        </p:txBody>
      </p:sp>
      <p:sp>
        <p:nvSpPr>
          <p:cNvPr id="9" name="文本框 8"/>
          <p:cNvSpPr txBox="1"/>
          <p:nvPr/>
        </p:nvSpPr>
        <p:spPr>
          <a:xfrm>
            <a:off x="2134870" y="923290"/>
            <a:ext cx="8462010" cy="553085"/>
          </a:xfrm>
          <a:prstGeom prst="rect">
            <a:avLst/>
          </a:prstGeom>
          <a:noFill/>
        </p:spPr>
        <p:txBody>
          <a:bodyPr wrap="square" rtlCol="0" anchor="t">
            <a:spAutoFit/>
          </a:bodyPr>
          <a:p>
            <a:pPr algn="l">
              <a:lnSpc>
                <a:spcPct val="150000"/>
              </a:lnSpc>
            </a:pPr>
            <a:r>
              <a:rPr lang="zh-CN" altLang="en-US" sz="2000" b="1">
                <a:solidFill>
                  <a:srgbClr val="319095"/>
                </a:solidFill>
                <a:latin typeface="Times New Roman" panose="02020603050405020304" charset="0"/>
                <a:cs typeface="Times New Roman" panose="02020603050405020304" charset="0"/>
              </a:rPr>
              <a:t>Read Passage Two and discuss the questions with your group members.</a:t>
            </a:r>
            <a:endParaRPr lang="zh-CN" altLang="en-US" sz="2000" b="1">
              <a:solidFill>
                <a:srgbClr val="319095"/>
              </a:solidFill>
              <a:latin typeface="Times New Roman" panose="02020603050405020304" charset="0"/>
              <a:cs typeface="Times New Roman" panose="02020603050405020304" charset="0"/>
            </a:endParaRPr>
          </a:p>
        </p:txBody>
      </p:sp>
      <p:sp>
        <p:nvSpPr>
          <p:cNvPr id="10" name="文本框 9"/>
          <p:cNvSpPr txBox="1"/>
          <p:nvPr/>
        </p:nvSpPr>
        <p:spPr>
          <a:xfrm>
            <a:off x="1320165" y="2214245"/>
            <a:ext cx="9576435" cy="1198880"/>
          </a:xfrm>
          <a:prstGeom prst="rect">
            <a:avLst/>
          </a:prstGeom>
          <a:noFill/>
        </p:spPr>
        <p:txBody>
          <a:bodyPr wrap="square" rtlCol="0" anchor="t">
            <a:spAutoFit/>
          </a:bodyPr>
          <a:p>
            <a:pPr algn="just" fontAlgn="auto">
              <a:lnSpc>
                <a:spcPct val="150000"/>
              </a:lnSpc>
            </a:pPr>
            <a:r>
              <a:rPr lang="zh-CN" altLang="en-US" sz="2400" b="1">
                <a:latin typeface="Times New Roman" panose="02020603050405020304" charset="0"/>
                <a:cs typeface="Times New Roman" panose="02020603050405020304" charset="0"/>
              </a:rPr>
              <a:t>1. What do you think is the main reason for the rise of Escobar’s economic, criminal and political power?</a:t>
            </a:r>
            <a:endParaRPr lang="zh-CN" altLang="en-US" sz="2400" b="1">
              <a:latin typeface="Times New Roman" panose="02020603050405020304" charset="0"/>
              <a:cs typeface="Times New Roman" panose="02020603050405020304" charset="0"/>
            </a:endParaRPr>
          </a:p>
        </p:txBody>
      </p:sp>
      <p:sp>
        <p:nvSpPr>
          <p:cNvPr id="11" name="文本框 10"/>
          <p:cNvSpPr txBox="1"/>
          <p:nvPr/>
        </p:nvSpPr>
        <p:spPr>
          <a:xfrm>
            <a:off x="1786890" y="3785235"/>
            <a:ext cx="8691880" cy="2168525"/>
          </a:xfrm>
          <a:prstGeom prst="rect">
            <a:avLst/>
          </a:prstGeom>
          <a:noFill/>
        </p:spPr>
        <p:txBody>
          <a:bodyPr wrap="square" rtlCol="0" anchor="t">
            <a:spAutoFit/>
          </a:bodyPr>
          <a:p>
            <a:pPr algn="just" fontAlgn="auto">
              <a:lnSpc>
                <a:spcPct val="150000"/>
              </a:lnSpc>
            </a:pPr>
            <a:r>
              <a:rPr lang="zh-CN" altLang="en-US">
                <a:solidFill>
                  <a:srgbClr val="C00000"/>
                </a:solidFill>
                <a:latin typeface="Times New Roman" panose="02020603050405020304" charset="0"/>
                <a:cs typeface="Times New Roman" panose="02020603050405020304" charset="0"/>
              </a:rPr>
              <a:t>参考答案：</a:t>
            </a:r>
            <a:endParaRPr lang="zh-CN" altLang="en-US">
              <a:solidFill>
                <a:srgbClr val="C00000"/>
              </a:solidFill>
              <a:latin typeface="Times New Roman" panose="02020603050405020304" charset="0"/>
              <a:cs typeface="Times New Roman" panose="02020603050405020304" charset="0"/>
            </a:endParaRPr>
          </a:p>
          <a:p>
            <a:pPr algn="just" fontAlgn="auto">
              <a:lnSpc>
                <a:spcPct val="150000"/>
              </a:lnSpc>
            </a:pPr>
            <a:r>
              <a:rPr lang="zh-CN" altLang="en-US">
                <a:solidFill>
                  <a:srgbClr val="C00000"/>
                </a:solidFill>
                <a:latin typeface="Times New Roman" panose="02020603050405020304" charset="0"/>
                <a:cs typeface="Times New Roman" panose="02020603050405020304" charset="0"/>
              </a:rPr>
              <a:t>The main reason for his rise of economic, criminal and political power is that he made full use of the opportunities to get power, such as having a drug lord murdered, and taking over the lord’s organization and expanding his operations. Being elected to Colombia’s Congress is also an important reason.</a:t>
            </a:r>
            <a:endParaRPr lang="zh-CN" altLang="en-US">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36841</Words>
  <Application>WPS 演示</Application>
  <PresentationFormat>自定义</PresentationFormat>
  <Paragraphs>721</Paragraphs>
  <Slides>56</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56</vt:i4>
      </vt:variant>
    </vt:vector>
  </HeadingPairs>
  <TitlesOfParts>
    <vt:vector size="78" baseType="lpstr">
      <vt:lpstr>Arial</vt:lpstr>
      <vt:lpstr>宋体</vt:lpstr>
      <vt:lpstr>Wingdings</vt:lpstr>
      <vt:lpstr>微软雅黑</vt:lpstr>
      <vt:lpstr>Times New Roman</vt:lpstr>
      <vt:lpstr>Calibri</vt:lpstr>
      <vt:lpstr>Arial Rounded MT Bold</vt:lpstr>
      <vt:lpstr>Arial Unicode MS</vt:lpstr>
      <vt:lpstr>Calibri Light</vt:lpstr>
      <vt:lpstr>Courier New</vt:lpstr>
      <vt:lpstr>Open Sans</vt:lpstr>
      <vt:lpstr>Bebas Neue</vt:lpstr>
      <vt:lpstr>Open Sans Light</vt:lpstr>
      <vt:lpstr>PT Sans Caption</vt:lpstr>
      <vt:lpstr>PT Sans</vt:lpstr>
      <vt:lpstr>PT Sans Caption</vt:lpstr>
      <vt:lpstr>Calibri</vt:lpstr>
      <vt:lpstr>Source Sans Pro Light</vt:lpstr>
      <vt:lpstr>Arial</vt:lpstr>
      <vt:lpstr>Franklin Gothic Medium Cond</vt:lpstr>
      <vt:lpstr>Trebuchet MS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清新彩色三角形</dc:title>
  <dc:creator>第一PPT</dc:creator>
  <cp:keywords>www.1ppt.com</cp:keywords>
  <cp:lastModifiedBy>Ｓｅｉ</cp:lastModifiedBy>
  <cp:revision>87</cp:revision>
  <dcterms:created xsi:type="dcterms:W3CDTF">2015-03-10T09:38:00Z</dcterms:created>
  <dcterms:modified xsi:type="dcterms:W3CDTF">2018-07-12T00:21:10Z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